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9" r:id="rId2"/>
    <p:sldId id="272" r:id="rId3"/>
    <p:sldId id="297" r:id="rId4"/>
    <p:sldId id="286" r:id="rId5"/>
    <p:sldId id="273" r:id="rId6"/>
    <p:sldId id="284" r:id="rId7"/>
    <p:sldId id="298" r:id="rId8"/>
    <p:sldId id="296" r:id="rId9"/>
    <p:sldId id="293" r:id="rId10"/>
    <p:sldId id="277" r:id="rId11"/>
    <p:sldId id="278" r:id="rId12"/>
    <p:sldId id="279" r:id="rId13"/>
    <p:sldId id="289" r:id="rId14"/>
    <p:sldId id="301" r:id="rId15"/>
    <p:sldId id="299" r:id="rId16"/>
    <p:sldId id="300" r:id="rId17"/>
  </p:sldIdLst>
  <p:sldSz cx="18000663" cy="18000663"/>
  <p:notesSz cx="6735763" cy="9866313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1pPr>
    <a:lvl2pPr marL="1028609" algn="l" rtl="0" eaLnBrk="0" fontAlgn="base" hangingPunct="0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2pPr>
    <a:lvl3pPr marL="2057217" algn="l" rtl="0" eaLnBrk="0" fontAlgn="base" hangingPunct="0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3pPr>
    <a:lvl4pPr marL="3085826" algn="l" rtl="0" eaLnBrk="0" fontAlgn="base" hangingPunct="0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4pPr>
    <a:lvl5pPr marL="4114434" algn="l" rtl="0" eaLnBrk="0" fontAlgn="base" hangingPunct="0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5pPr>
    <a:lvl6pPr marL="5143043" algn="l" defTabSz="2057217" rtl="0" eaLnBrk="1" latinLnBrk="0" hangingPunct="1"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6pPr>
    <a:lvl7pPr marL="6171651" algn="l" defTabSz="2057217" rtl="0" eaLnBrk="1" latinLnBrk="0" hangingPunct="1"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7pPr>
    <a:lvl8pPr marL="7200260" algn="l" defTabSz="2057217" rtl="0" eaLnBrk="1" latinLnBrk="0" hangingPunct="1"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8pPr>
    <a:lvl9pPr marL="8228868" algn="l" defTabSz="2057217" rtl="0" eaLnBrk="1" latinLnBrk="0" hangingPunct="1">
      <a:defRPr kumimoji="1" sz="5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4" userDrawn="1">
          <p15:clr>
            <a:srgbClr val="A4A3A4"/>
          </p15:clr>
        </p15:guide>
        <p15:guide id="2" pos="57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安藤舞香" initials="安藤舞香" lastIdx="5" clrIdx="0">
    <p:extLst>
      <p:ext uri="{19B8F6BF-5375-455C-9EA6-DF929625EA0E}">
        <p15:presenceInfo xmlns:p15="http://schemas.microsoft.com/office/powerpoint/2012/main" userId="1c5e1e4845cc2b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377"/>
    <a:srgbClr val="91DBFB"/>
    <a:srgbClr val="05A7A6"/>
    <a:srgbClr val="FFDB87"/>
    <a:srgbClr val="0066FF"/>
    <a:srgbClr val="FFD6E8"/>
    <a:srgbClr val="0099FF"/>
    <a:srgbClr val="3366FF"/>
    <a:srgbClr val="CC9900"/>
    <a:srgbClr val="FEB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7" autoAdjust="0"/>
    <p:restoredTop sz="89072" autoAdjust="0"/>
  </p:normalViewPr>
  <p:slideViewPr>
    <p:cSldViewPr showGuides="1">
      <p:cViewPr>
        <p:scale>
          <a:sx n="75" d="100"/>
          <a:sy n="75" d="100"/>
        </p:scale>
        <p:origin x="54" y="-2568"/>
      </p:cViewPr>
      <p:guideLst>
        <p:guide orient="horz" pos="2454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1" d="100"/>
          <a:sy n="61" d="100"/>
        </p:scale>
        <p:origin x="2526" y="66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Monday_meeting\paper\resist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python\Sensor\record_twomotions_noini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python\Sensor\record_tennis_noini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python\Sensor\record_tennis_noini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Monday_meeting\until2022\figu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Monday_meeting\until2022\resistance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Monday_meeting\until2022\resistance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python\Sensor\record_tennis_contiE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python\Sensor\record_tennis_contiE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python\Sensor\record_twomotions_contiEI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python\Sensor\record_twomotions_contiEI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giura\Desktop\python\Sensor\record_twomotions_noini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24168510350583"/>
          <c:y val="0.16887656071077994"/>
          <c:w val="0.72611801353431904"/>
          <c:h val="0.62894824961620832"/>
        </c:manualLayout>
      </c:layout>
      <c:scatterChart>
        <c:scatterStyle val="smoothMarker"/>
        <c:varyColors val="0"/>
        <c:ser>
          <c:idx val="0"/>
          <c:order val="0"/>
          <c:tx>
            <c:v>1hr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Sheet1!$B$1:$G$1</c:f>
              <c:numCache>
                <c:formatCode>General</c:formatCode>
                <c:ptCount val="6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</c:numCache>
            </c:numRef>
          </c:xVal>
          <c:yVal>
            <c:numRef>
              <c:f>Sheet1!$B$3:$G$3</c:f>
              <c:numCache>
                <c:formatCode>0.000</c:formatCode>
                <c:ptCount val="6"/>
                <c:pt idx="0">
                  <c:v>1</c:v>
                </c:pt>
                <c:pt idx="1">
                  <c:v>0.10363636363636364</c:v>
                </c:pt>
                <c:pt idx="2">
                  <c:v>4.9090909090909095E-2</c:v>
                </c:pt>
                <c:pt idx="3">
                  <c:v>3.6363636363636362E-2</c:v>
                </c:pt>
                <c:pt idx="4">
                  <c:v>0.04</c:v>
                </c:pt>
                <c:pt idx="5">
                  <c:v>2.7272727272727271E-2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FC3-C14D-848D-6F0D81E57760}"/>
            </c:ext>
          </c:extLst>
        </c:ser>
        <c:ser>
          <c:idx val="1"/>
          <c:order val="1"/>
          <c:tx>
            <c:v>24hr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Sheet1!$B$1:$G$1</c:f>
              <c:numCache>
                <c:formatCode>General</c:formatCode>
                <c:ptCount val="6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</c:numCache>
            </c:numRef>
          </c:xVal>
          <c:yVal>
            <c:numRef>
              <c:f>Sheet1!$B$5:$G$5</c:f>
              <c:numCache>
                <c:formatCode>0.000</c:formatCode>
                <c:ptCount val="6"/>
                <c:pt idx="0">
                  <c:v>1</c:v>
                </c:pt>
                <c:pt idx="1">
                  <c:v>9.2334494773519168E-2</c:v>
                </c:pt>
                <c:pt idx="2">
                  <c:v>3.2404181184668993E-2</c:v>
                </c:pt>
                <c:pt idx="3">
                  <c:v>2.5087108013937282E-2</c:v>
                </c:pt>
                <c:pt idx="4">
                  <c:v>2.8571428571428571E-2</c:v>
                </c:pt>
                <c:pt idx="5">
                  <c:v>1.6027874564459928E-2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FC3-C14D-848D-6F0D81E57760}"/>
            </c:ext>
          </c:extLst>
        </c:ser>
        <c:ser>
          <c:idx val="2"/>
          <c:order val="2"/>
          <c:tx>
            <c:v>48hr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Sheet1!$B$1:$G$1</c:f>
              <c:numCache>
                <c:formatCode>General</c:formatCode>
                <c:ptCount val="6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</c:numCache>
            </c:numRef>
          </c:xVal>
          <c:yVal>
            <c:numRef>
              <c:f>Sheet1!$B$7:$G$7</c:f>
              <c:numCache>
                <c:formatCode>0.000</c:formatCode>
                <c:ptCount val="6"/>
                <c:pt idx="0">
                  <c:v>1</c:v>
                </c:pt>
                <c:pt idx="1">
                  <c:v>7.792207792207792E-2</c:v>
                </c:pt>
                <c:pt idx="2">
                  <c:v>2.4675324675324677E-2</c:v>
                </c:pt>
                <c:pt idx="3">
                  <c:v>1.6883116883116882E-2</c:v>
                </c:pt>
                <c:pt idx="4">
                  <c:v>1.8181818181818181E-2</c:v>
                </c:pt>
                <c:pt idx="5">
                  <c:v>9.2207792207792197E-3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FC3-C14D-848D-6F0D81E57760}"/>
            </c:ext>
          </c:extLst>
        </c:ser>
        <c:ser>
          <c:idx val="3"/>
          <c:order val="3"/>
          <c:tx>
            <c:v>Average</c:v>
          </c:tx>
          <c:spPr>
            <a:ln w="19050" cap="rnd">
              <a:solidFill>
                <a:srgbClr val="0066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366FF"/>
              </a:solidFill>
              <a:ln w="9525">
                <a:solidFill>
                  <a:srgbClr val="0066FF"/>
                </a:solidFill>
              </a:ln>
              <a:effectLst/>
            </c:spPr>
          </c:marker>
          <c:xVal>
            <c:numRef>
              <c:f>Sheet1!$B$1:$G$1</c:f>
              <c:numCache>
                <c:formatCode>General</c:formatCode>
                <c:ptCount val="6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</c:numCache>
            </c:numRef>
          </c:xVal>
          <c:yVal>
            <c:numRef>
              <c:f>Sheet1!$B$8:$G$8</c:f>
              <c:numCache>
                <c:formatCode>0.000</c:formatCode>
                <c:ptCount val="6"/>
                <c:pt idx="0">
                  <c:v>1</c:v>
                </c:pt>
                <c:pt idx="1">
                  <c:v>9.1297645443986927E-2</c:v>
                </c:pt>
                <c:pt idx="2">
                  <c:v>3.5390138316967586E-2</c:v>
                </c:pt>
                <c:pt idx="3">
                  <c:v>2.6111287086896844E-2</c:v>
                </c:pt>
                <c:pt idx="4">
                  <c:v>2.8917748917748915E-2</c:v>
                </c:pt>
                <c:pt idx="5">
                  <c:v>1.7507127019322142E-2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FC3-C14D-848D-6F0D81E57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1298272"/>
        <c:axId val="999446351"/>
      </c:scatterChart>
      <c:valAx>
        <c:axId val="1951298272"/>
        <c:scaling>
          <c:orientation val="minMax"/>
          <c:max val="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Salt</a:t>
                </a:r>
                <a:r>
                  <a:rPr lang="en-GB" sz="1400" baseline="0"/>
                  <a:t> [wt%]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9446351"/>
        <c:crosses val="autoZero"/>
        <c:crossBetween val="midCat"/>
      </c:valAx>
      <c:valAx>
        <c:axId val="999446351"/>
        <c:scaling>
          <c:orientation val="minMax"/>
          <c:max val="0.12000000000000001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Lowered Resistance Ratio</a:t>
                </a:r>
              </a:p>
            </c:rich>
          </c:tx>
          <c:layout>
            <c:manualLayout>
              <c:xMode val="edge"/>
              <c:yMode val="edge"/>
              <c:x val="1.3498930427404375E-2"/>
              <c:y val="0.155103485348507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1298272"/>
        <c:crosses val="autoZero"/>
        <c:crossBetween val="midCat"/>
        <c:minorUnit val="2.0000000000000004E-2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2850862694190502"/>
          <c:y val="0.43061494730928696"/>
          <c:w val="0.18848693200676733"/>
          <c:h val="0.373423335247810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record_twomotions_conti!$L$2:$L$21</c:f>
              <c:numCache>
                <c:formatCode>General</c:formatCode>
                <c:ptCount val="20"/>
                <c:pt idx="0">
                  <c:v>0.44805413552516671</c:v>
                </c:pt>
                <c:pt idx="1">
                  <c:v>0.90036757199817075</c:v>
                </c:pt>
                <c:pt idx="2">
                  <c:v>0.82681395673738489</c:v>
                </c:pt>
                <c:pt idx="3">
                  <c:v>0.47062080533501077</c:v>
                </c:pt>
                <c:pt idx="4">
                  <c:v>0.97182531580755227</c:v>
                </c:pt>
                <c:pt idx="5">
                  <c:v>0.86788460304958026</c:v>
                </c:pt>
                <c:pt idx="6">
                  <c:v>0.99162679161568257</c:v>
                </c:pt>
                <c:pt idx="7">
                  <c:v>0.79150444720217938</c:v>
                </c:pt>
                <c:pt idx="8">
                  <c:v>1.0246675395421796</c:v>
                </c:pt>
                <c:pt idx="9">
                  <c:v>1.1167065152528655</c:v>
                </c:pt>
                <c:pt idx="10">
                  <c:v>0.82348811657040799</c:v>
                </c:pt>
                <c:pt idx="11">
                  <c:v>0.66815310478105938</c:v>
                </c:pt>
                <c:pt idx="12">
                  <c:v>1.1019949199511796</c:v>
                </c:pt>
                <c:pt idx="13">
                  <c:v>1.2072376811514554</c:v>
                </c:pt>
                <c:pt idx="14">
                  <c:v>1.1426436266266178</c:v>
                </c:pt>
                <c:pt idx="15">
                  <c:v>0.97553721735950572</c:v>
                </c:pt>
                <c:pt idx="16">
                  <c:v>0.748331477354788</c:v>
                </c:pt>
                <c:pt idx="17">
                  <c:v>1.344427993987046</c:v>
                </c:pt>
                <c:pt idx="18">
                  <c:v>1.1710800875382423</c:v>
                </c:pt>
                <c:pt idx="19">
                  <c:v>1.6464016210731696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CE-6A4D-9EF5-D33002715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4992719"/>
        <c:axId val="1694866367"/>
      </c:lineChart>
      <c:catAx>
        <c:axId val="16949927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4866367"/>
        <c:crosses val="autoZero"/>
        <c:auto val="1"/>
        <c:lblAlgn val="ctr"/>
        <c:lblOffset val="100"/>
        <c:noMultiLvlLbl val="0"/>
      </c:catAx>
      <c:valAx>
        <c:axId val="1694866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dirty="0"/>
                  <a:t>Output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4992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record_twomotions_conti!$B$2:$B$23</c:f>
              <c:numCache>
                <c:formatCode>General</c:formatCode>
                <c:ptCount val="22"/>
                <c:pt idx="0">
                  <c:v>0.69042130599999996</c:v>
                </c:pt>
                <c:pt idx="1">
                  <c:v>2.68759626599833E-2</c:v>
                </c:pt>
                <c:pt idx="2">
                  <c:v>0.46486195410289799</c:v>
                </c:pt>
                <c:pt idx="3">
                  <c:v>0.98122622538914295</c:v>
                </c:pt>
                <c:pt idx="4">
                  <c:v>1</c:v>
                </c:pt>
                <c:pt idx="5">
                  <c:v>0.26279240037176699</c:v>
                </c:pt>
                <c:pt idx="6">
                  <c:v>9.8305876765033801E-2</c:v>
                </c:pt>
                <c:pt idx="7">
                  <c:v>6.2613245964241296E-2</c:v>
                </c:pt>
                <c:pt idx="8">
                  <c:v>1.55213430442956E-2</c:v>
                </c:pt>
                <c:pt idx="9">
                  <c:v>0.92793072100760499</c:v>
                </c:pt>
                <c:pt idx="10">
                  <c:v>0.33800550525211798</c:v>
                </c:pt>
                <c:pt idx="11">
                  <c:v>6.8064730170275894E-2</c:v>
                </c:pt>
                <c:pt idx="12">
                  <c:v>0.17651060234882299</c:v>
                </c:pt>
                <c:pt idx="13">
                  <c:v>0.35232533213281603</c:v>
                </c:pt>
                <c:pt idx="14">
                  <c:v>0.29324307562171897</c:v>
                </c:pt>
                <c:pt idx="15">
                  <c:v>0.39545818922902198</c:v>
                </c:pt>
                <c:pt idx="16">
                  <c:v>0.42852651931970398</c:v>
                </c:pt>
                <c:pt idx="17">
                  <c:v>0.77298329264768095</c:v>
                </c:pt>
                <c:pt idx="18">
                  <c:v>6.3406507377585797E-3</c:v>
                </c:pt>
                <c:pt idx="19">
                  <c:v>2.39427685993286E-2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78-A346-9AF3-F858A5C81208}"/>
            </c:ext>
          </c:extLst>
        </c:ser>
        <c:ser>
          <c:idx val="1"/>
          <c:order val="1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record_twomotions_conti!$C$2:$C$23</c:f>
              <c:numCache>
                <c:formatCode>General</c:formatCode>
                <c:ptCount val="22"/>
                <c:pt idx="0">
                  <c:v>0.300396522</c:v>
                </c:pt>
                <c:pt idx="1">
                  <c:v>0.57949184103900098</c:v>
                </c:pt>
                <c:pt idx="2">
                  <c:v>0.42039791339426003</c:v>
                </c:pt>
                <c:pt idx="3">
                  <c:v>0.95537416844620504</c:v>
                </c:pt>
                <c:pt idx="4">
                  <c:v>1</c:v>
                </c:pt>
                <c:pt idx="5">
                  <c:v>0.90286537356797902</c:v>
                </c:pt>
                <c:pt idx="6">
                  <c:v>0.22770431409549499</c:v>
                </c:pt>
                <c:pt idx="7">
                  <c:v>0.62049223225038197</c:v>
                </c:pt>
                <c:pt idx="8">
                  <c:v>0.45805047647895902</c:v>
                </c:pt>
                <c:pt idx="9">
                  <c:v>0.57745875967857396</c:v>
                </c:pt>
                <c:pt idx="10">
                  <c:v>0.93700595634692696</c:v>
                </c:pt>
                <c:pt idx="11">
                  <c:v>0.62673929306437604</c:v>
                </c:pt>
                <c:pt idx="12">
                  <c:v>0.50613232855373402</c:v>
                </c:pt>
                <c:pt idx="13">
                  <c:v>4.8133610630490903E-2</c:v>
                </c:pt>
                <c:pt idx="14">
                  <c:v>0.66150710492045495</c:v>
                </c:pt>
                <c:pt idx="15">
                  <c:v>0.38383800112609101</c:v>
                </c:pt>
                <c:pt idx="16">
                  <c:v>0.43632353916939598</c:v>
                </c:pt>
                <c:pt idx="17">
                  <c:v>0.313944271128757</c:v>
                </c:pt>
                <c:pt idx="18">
                  <c:v>0.93992421295106798</c:v>
                </c:pt>
                <c:pt idx="19">
                  <c:v>0.98298416385702003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78-A346-9AF3-F858A5C81208}"/>
            </c:ext>
          </c:extLst>
        </c:ser>
        <c:ser>
          <c:idx val="2"/>
          <c:order val="2"/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record_twomotions_conti!$D$2:$D$23</c:f>
              <c:numCache>
                <c:formatCode>General</c:formatCode>
                <c:ptCount val="22"/>
                <c:pt idx="0">
                  <c:v>0.187478382</c:v>
                </c:pt>
                <c:pt idx="1">
                  <c:v>0.45663650342318401</c:v>
                </c:pt>
                <c:pt idx="2">
                  <c:v>1.49855593930453E-2</c:v>
                </c:pt>
                <c:pt idx="3">
                  <c:v>0.65851380790216696</c:v>
                </c:pt>
                <c:pt idx="4">
                  <c:v>0.83842276129947202</c:v>
                </c:pt>
                <c:pt idx="5">
                  <c:v>0.85190438977442395</c:v>
                </c:pt>
                <c:pt idx="6">
                  <c:v>0.140994113046783</c:v>
                </c:pt>
                <c:pt idx="7">
                  <c:v>0.369125035195776</c:v>
                </c:pt>
                <c:pt idx="8">
                  <c:v>0.40142205604671399</c:v>
                </c:pt>
                <c:pt idx="9">
                  <c:v>0.40561879911166598</c:v>
                </c:pt>
                <c:pt idx="10">
                  <c:v>0.78179054536581205</c:v>
                </c:pt>
                <c:pt idx="11">
                  <c:v>0.35575722731492898</c:v>
                </c:pt>
                <c:pt idx="12">
                  <c:v>0.41579779341534001</c:v>
                </c:pt>
                <c:pt idx="13">
                  <c:v>0.63930904262104105</c:v>
                </c:pt>
                <c:pt idx="14">
                  <c:v>0.46088162374041203</c:v>
                </c:pt>
                <c:pt idx="15">
                  <c:v>0.64009516545991996</c:v>
                </c:pt>
                <c:pt idx="16">
                  <c:v>0.62470254988194596</c:v>
                </c:pt>
                <c:pt idx="17">
                  <c:v>0.82556131619316397</c:v>
                </c:pt>
                <c:pt idx="18">
                  <c:v>0.97409736418562398</c:v>
                </c:pt>
                <c:pt idx="19">
                  <c:v>0.994038568457009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78-A346-9AF3-F858A5C81208}"/>
            </c:ext>
          </c:extLst>
        </c:ser>
        <c:ser>
          <c:idx val="3"/>
          <c:order val="3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record_twomotions_conti!$E$2:$E$23</c:f>
              <c:numCache>
                <c:formatCode>General</c:formatCode>
                <c:ptCount val="22"/>
                <c:pt idx="0">
                  <c:v>0.220646757</c:v>
                </c:pt>
                <c:pt idx="1">
                  <c:v>0.909607036632198</c:v>
                </c:pt>
                <c:pt idx="2">
                  <c:v>0.25765526899326102</c:v>
                </c:pt>
                <c:pt idx="3">
                  <c:v>0.62724482897924905</c:v>
                </c:pt>
                <c:pt idx="4">
                  <c:v>0.73949408825669305</c:v>
                </c:pt>
                <c:pt idx="5">
                  <c:v>0.60499759866540304</c:v>
                </c:pt>
                <c:pt idx="6">
                  <c:v>0.53927230361687495</c:v>
                </c:pt>
                <c:pt idx="7">
                  <c:v>0.86746350906025305</c:v>
                </c:pt>
                <c:pt idx="8">
                  <c:v>0.12171726769108999</c:v>
                </c:pt>
                <c:pt idx="9">
                  <c:v>0.81115884511181102</c:v>
                </c:pt>
                <c:pt idx="10">
                  <c:v>0.52728149890463405</c:v>
                </c:pt>
                <c:pt idx="11">
                  <c:v>0.86103859014766404</c:v>
                </c:pt>
                <c:pt idx="12">
                  <c:v>0.62499797826261705</c:v>
                </c:pt>
                <c:pt idx="13">
                  <c:v>0.34103477332208298</c:v>
                </c:pt>
                <c:pt idx="14">
                  <c:v>2.9136942678596098E-2</c:v>
                </c:pt>
                <c:pt idx="15">
                  <c:v>0.80861922317134705</c:v>
                </c:pt>
                <c:pt idx="16">
                  <c:v>0.81245991247776905</c:v>
                </c:pt>
                <c:pt idx="17">
                  <c:v>6.5256921658817302E-2</c:v>
                </c:pt>
                <c:pt idx="18">
                  <c:v>0.96329506088716399</c:v>
                </c:pt>
                <c:pt idx="19">
                  <c:v>0.93417141238060397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78-A346-9AF3-F858A5C81208}"/>
            </c:ext>
          </c:extLst>
        </c:ser>
        <c:ser>
          <c:idx val="4"/>
          <c:order val="4"/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record_twomotions_conti!$F$2:$F$23</c:f>
              <c:numCache>
                <c:formatCode>General</c:formatCode>
                <c:ptCount val="22"/>
                <c:pt idx="0">
                  <c:v>0.27320468599999997</c:v>
                </c:pt>
                <c:pt idx="1">
                  <c:v>0.46389064523500201</c:v>
                </c:pt>
                <c:pt idx="2">
                  <c:v>0.59568411709713498</c:v>
                </c:pt>
                <c:pt idx="3">
                  <c:v>0.39784390001568498</c:v>
                </c:pt>
                <c:pt idx="4">
                  <c:v>0.35355539939351399</c:v>
                </c:pt>
                <c:pt idx="5">
                  <c:v>0.47425624182588899</c:v>
                </c:pt>
                <c:pt idx="6">
                  <c:v>0.83556427956146095</c:v>
                </c:pt>
                <c:pt idx="7">
                  <c:v>0.33956315059535902</c:v>
                </c:pt>
                <c:pt idx="8">
                  <c:v>0.76698636851620705</c:v>
                </c:pt>
                <c:pt idx="9">
                  <c:v>0.215013283706877</c:v>
                </c:pt>
                <c:pt idx="10">
                  <c:v>0.50490401055785294</c:v>
                </c:pt>
                <c:pt idx="11">
                  <c:v>0.320539591712037</c:v>
                </c:pt>
                <c:pt idx="12">
                  <c:v>0.35740972578340002</c:v>
                </c:pt>
                <c:pt idx="13">
                  <c:v>0.40434572001840402</c:v>
                </c:pt>
                <c:pt idx="14">
                  <c:v>0.57547300527647105</c:v>
                </c:pt>
                <c:pt idx="15">
                  <c:v>0.61364130636111602</c:v>
                </c:pt>
                <c:pt idx="16">
                  <c:v>0.55236204195405403</c:v>
                </c:pt>
                <c:pt idx="17">
                  <c:v>0.84098499528034298</c:v>
                </c:pt>
                <c:pt idx="18">
                  <c:v>0.32615239499809001</c:v>
                </c:pt>
                <c:pt idx="19">
                  <c:v>0.34580163713068901</c:v>
                </c:pt>
                <c:pt idx="20">
                  <c:v>0.32600000000000001</c:v>
                </c:pt>
                <c:pt idx="21">
                  <c:v>0.28199999999999997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78-A346-9AF3-F858A5C81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3374639"/>
        <c:axId val="1335105679"/>
      </c:lineChart>
      <c:catAx>
        <c:axId val="913374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105679"/>
        <c:crosses val="autoZero"/>
        <c:auto val="1"/>
        <c:lblAlgn val="ctr"/>
        <c:lblOffset val="100"/>
        <c:noMultiLvlLbl val="0"/>
      </c:catAx>
      <c:valAx>
        <c:axId val="133510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dirty="0"/>
                  <a:t>Input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374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record_twomotions_conti!$I$2:$I$23</c:f>
              <c:numCache>
                <c:formatCode>General</c:formatCode>
                <c:ptCount val="22"/>
                <c:pt idx="0">
                  <c:v>1.0479041916167664</c:v>
                </c:pt>
                <c:pt idx="1">
                  <c:v>1.0576923076923077</c:v>
                </c:pt>
                <c:pt idx="2">
                  <c:v>1.0379746835443038</c:v>
                </c:pt>
                <c:pt idx="3">
                  <c:v>1.0875576036866359</c:v>
                </c:pt>
                <c:pt idx="4">
                  <c:v>1.0478468899521531</c:v>
                </c:pt>
                <c:pt idx="5">
                  <c:v>1.0699386503067485</c:v>
                </c:pt>
                <c:pt idx="6">
                  <c:v>1.0384615384615385</c:v>
                </c:pt>
                <c:pt idx="7">
                  <c:v>1.1076923076923078</c:v>
                </c:pt>
                <c:pt idx="8">
                  <c:v>1.0489335006273526</c:v>
                </c:pt>
                <c:pt idx="9">
                  <c:v>1.0526315789473684</c:v>
                </c:pt>
                <c:pt idx="10">
                  <c:v>1.1024875621890546</c:v>
                </c:pt>
                <c:pt idx="11">
                  <c:v>1.0592783505154639</c:v>
                </c:pt>
                <c:pt idx="12">
                  <c:v>1.0609037328094302</c:v>
                </c:pt>
                <c:pt idx="13">
                  <c:v>1.0614136732329085</c:v>
                </c:pt>
                <c:pt idx="14">
                  <c:v>1.0749108204518429</c:v>
                </c:pt>
                <c:pt idx="15">
                  <c:v>1.0876494023904382</c:v>
                </c:pt>
                <c:pt idx="16">
                  <c:v>1.0709459459459461</c:v>
                </c:pt>
                <c:pt idx="17">
                  <c:v>1.0763358778625953</c:v>
                </c:pt>
                <c:pt idx="18">
                  <c:v>1.1129032258064515</c:v>
                </c:pt>
                <c:pt idx="19">
                  <c:v>1.1086956521739131</c:v>
                </c:pt>
                <c:pt idx="20">
                  <c:v>1.1023102310231023</c:v>
                </c:pt>
                <c:pt idx="21">
                  <c:v>1.1092896174863387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70-DB40-9F82-26A90849C9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9496031"/>
        <c:axId val="1691686495"/>
      </c:lineChart>
      <c:catAx>
        <c:axId val="1339496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686495"/>
        <c:crosses val="autoZero"/>
        <c:auto val="1"/>
        <c:lblAlgn val="ctr"/>
        <c:lblOffset val="100"/>
        <c:noMultiLvlLbl val="0"/>
      </c:catAx>
      <c:valAx>
        <c:axId val="169168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Output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49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[figure.xlsx]Sheet1!$G$2:$G$7</c:f>
              <c:numCache>
                <c:formatCode>General</c:formatCode>
                <c:ptCount val="6"/>
                <c:pt idx="0">
                  <c:v>0</c:v>
                </c:pt>
                <c:pt idx="1">
                  <c:v>4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</c:numCache>
            </c:numRef>
          </c:xVal>
          <c:yVal>
            <c:numRef>
              <c:f>[figure.xlsx]Sheet1!$I$2:$I$7</c:f>
              <c:numCache>
                <c:formatCode>0.00</c:formatCode>
                <c:ptCount val="6"/>
                <c:pt idx="0">
                  <c:v>1</c:v>
                </c:pt>
                <c:pt idx="1">
                  <c:v>0.72222222222222221</c:v>
                </c:pt>
                <c:pt idx="2">
                  <c:v>0.72222222222222221</c:v>
                </c:pt>
                <c:pt idx="3">
                  <c:v>1.2777777777777777</c:v>
                </c:pt>
                <c:pt idx="4">
                  <c:v>1.7777777777777777</c:v>
                </c:pt>
                <c:pt idx="5">
                  <c:v>3.2222222222222223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65-7B4D-AF15-B78A5EF52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1045983"/>
        <c:axId val="1586159600"/>
      </c:scatterChart>
      <c:valAx>
        <c:axId val="1111045983"/>
        <c:scaling>
          <c:orientation val="minMax"/>
          <c:max val="5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Cornflour [</a:t>
                </a:r>
                <a:r>
                  <a:rPr lang="en-GB" sz="1400" dirty="0" err="1"/>
                  <a:t>wt</a:t>
                </a:r>
                <a:r>
                  <a:rPr lang="en-GB" sz="1400" dirty="0"/>
                  <a:t>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6159600"/>
        <c:crosses val="autoZero"/>
        <c:crossBetween val="midCat"/>
      </c:valAx>
      <c:valAx>
        <c:axId val="15861596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Resistance</a:t>
                </a:r>
                <a:r>
                  <a:rPr lang="en-GB" sz="1400" baseline="0"/>
                  <a:t> Ratio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045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Day1</c:v>
          </c:tx>
          <c:spPr>
            <a:solidFill>
              <a:srgbClr val="FFC000"/>
            </a:solidFill>
            <a:ln>
              <a:solidFill>
                <a:srgbClr val="FFC000"/>
              </a:solidFill>
            </a:ln>
            <a:effectLst/>
          </c:spPr>
          <c:invertIfNegative val="0"/>
          <c:val>
            <c:numRef>
              <c:f>Sheet1!$S$5:$X$5</c:f>
              <c:numCache>
                <c:formatCode>General</c:formatCode>
                <c:ptCount val="6"/>
                <c:pt idx="0">
                  <c:v>1.1826666666666665</c:v>
                </c:pt>
                <c:pt idx="1">
                  <c:v>1.1713441654357459</c:v>
                </c:pt>
                <c:pt idx="2">
                  <c:v>1.1948275862068964</c:v>
                </c:pt>
                <c:pt idx="3">
                  <c:v>1.1906693711967546</c:v>
                </c:pt>
                <c:pt idx="4">
                  <c:v>1.1899313501144164</c:v>
                </c:pt>
                <c:pt idx="5">
                  <c:v>1.2167832167832169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02-DD44-9867-12E0A80F8549}"/>
            </c:ext>
          </c:extLst>
        </c:ser>
        <c:ser>
          <c:idx val="1"/>
          <c:order val="1"/>
          <c:tx>
            <c:v>Day2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val>
            <c:numRef>
              <c:f>Sheet1!$S$6:$X$6</c:f>
              <c:numCache>
                <c:formatCode>General</c:formatCode>
                <c:ptCount val="6"/>
                <c:pt idx="0">
                  <c:v>1.1836158192090396</c:v>
                </c:pt>
                <c:pt idx="1">
                  <c:v>1.1880597014925374</c:v>
                </c:pt>
                <c:pt idx="2">
                  <c:v>1.1725490196078434</c:v>
                </c:pt>
                <c:pt idx="3">
                  <c:v>1.1939163498098859</c:v>
                </c:pt>
                <c:pt idx="4">
                  <c:v>1.1748878923766817</c:v>
                </c:pt>
                <c:pt idx="5">
                  <c:v>1.1858974358974359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02-DD44-9867-12E0A80F8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7477103"/>
        <c:axId val="397478751"/>
      </c:barChart>
      <c:catAx>
        <c:axId val="39747710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478751"/>
        <c:crosses val="autoZero"/>
        <c:auto val="1"/>
        <c:lblAlgn val="ctr"/>
        <c:lblOffset val="100"/>
        <c:noMultiLvlLbl val="0"/>
      </c:catAx>
      <c:valAx>
        <c:axId val="397478751"/>
        <c:scaling>
          <c:orientation val="minMax"/>
          <c:min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/>
                  <a:t>Sensitivity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477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1287864485070287"/>
          <c:y val="9.2584324582387134E-2"/>
          <c:w val="0.23254870326337279"/>
          <c:h val="7.7336687034740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Middle</c:v>
          </c:tx>
          <c:spPr>
            <a:solidFill>
              <a:srgbClr val="FC6377"/>
            </a:solidFill>
            <a:ln>
              <a:solidFill>
                <a:srgbClr val="FC6377"/>
              </a:solidFill>
            </a:ln>
            <a:effectLst/>
          </c:spPr>
          <c:invertIfNegative val="0"/>
          <c:cat>
            <c:strRef>
              <c:f>Sheet1!$T$39:$Z$39</c:f>
              <c:strCache>
                <c:ptCount val="7"/>
                <c:pt idx="0">
                  <c:v>Simple-U</c:v>
                </c:pt>
                <c:pt idx="1">
                  <c:v>U-narrow</c:v>
                </c:pt>
                <c:pt idx="2">
                  <c:v>U-wide</c:v>
                </c:pt>
                <c:pt idx="3">
                  <c:v>W-short</c:v>
                </c:pt>
                <c:pt idx="4">
                  <c:v>W-middle</c:v>
                </c:pt>
                <c:pt idx="5">
                  <c:v>W-long</c:v>
                </c:pt>
                <c:pt idx="6">
                  <c:v>Sine</c:v>
                </c:pt>
              </c:strCache>
            </c:strRef>
          </c:cat>
          <c:val>
            <c:numRef>
              <c:f>Sheet1!$T$40:$Z$40</c:f>
              <c:numCache>
                <c:formatCode>0.00</c:formatCode>
                <c:ptCount val="7"/>
                <c:pt idx="0">
                  <c:v>1.1208838276733222</c:v>
                </c:pt>
                <c:pt idx="1">
                  <c:v>1.1810068751682092</c:v>
                </c:pt>
                <c:pt idx="2">
                  <c:v>1.0764558589907181</c:v>
                </c:pt>
                <c:pt idx="3">
                  <c:v>1.1157069402030642</c:v>
                </c:pt>
                <c:pt idx="4">
                  <c:v>1.1497196341255747</c:v>
                </c:pt>
                <c:pt idx="5">
                  <c:v>1.1358124819332602</c:v>
                </c:pt>
                <c:pt idx="6">
                  <c:v>1.1204639931431208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00-9B4D-90ED-1B947D63B10B}"/>
            </c:ext>
          </c:extLst>
        </c:ser>
        <c:ser>
          <c:idx val="1"/>
          <c:order val="1"/>
          <c:tx>
            <c:v>Full</c:v>
          </c:tx>
          <c:spPr>
            <a:solidFill>
              <a:srgbClr val="0070C0"/>
            </a:solidFill>
            <a:ln>
              <a:solidFill>
                <a:srgbClr val="0070C0"/>
              </a:solidFill>
            </a:ln>
            <a:effectLst/>
          </c:spPr>
          <c:invertIfNegative val="0"/>
          <c:cat>
            <c:strRef>
              <c:f>Sheet1!$T$39:$Z$39</c:f>
              <c:strCache>
                <c:ptCount val="7"/>
                <c:pt idx="0">
                  <c:v>Simple-U</c:v>
                </c:pt>
                <c:pt idx="1">
                  <c:v>U-narrow</c:v>
                </c:pt>
                <c:pt idx="2">
                  <c:v>U-wide</c:v>
                </c:pt>
                <c:pt idx="3">
                  <c:v>W-short</c:v>
                </c:pt>
                <c:pt idx="4">
                  <c:v>W-middle</c:v>
                </c:pt>
                <c:pt idx="5">
                  <c:v>W-long</c:v>
                </c:pt>
                <c:pt idx="6">
                  <c:v>Sine</c:v>
                </c:pt>
              </c:strCache>
            </c:strRef>
          </c:cat>
          <c:val>
            <c:numRef>
              <c:f>Sheet1!$T$41:$Z$41</c:f>
              <c:numCache>
                <c:formatCode>0.00</c:formatCode>
                <c:ptCount val="7"/>
                <c:pt idx="0">
                  <c:v>1.1831543697322375</c:v>
                </c:pt>
                <c:pt idx="1">
                  <c:v>1.2321500303610631</c:v>
                </c:pt>
                <c:pt idx="2">
                  <c:v>1.1277988114925053</c:v>
                </c:pt>
                <c:pt idx="3">
                  <c:v>1.1438081069088819</c:v>
                </c:pt>
                <c:pt idx="4">
                  <c:v>1.162245329262656</c:v>
                </c:pt>
                <c:pt idx="5">
                  <c:v>1.1717123552870372</c:v>
                </c:pt>
                <c:pt idx="6">
                  <c:v>1.1554955343161841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00-9B4D-90ED-1B947D63B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0026847"/>
        <c:axId val="863053247"/>
      </c:barChart>
      <c:catAx>
        <c:axId val="100002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053247"/>
        <c:crosses val="autoZero"/>
        <c:auto val="1"/>
        <c:lblAlgn val="ctr"/>
        <c:lblOffset val="100"/>
        <c:noMultiLvlLbl val="0"/>
      </c:catAx>
      <c:valAx>
        <c:axId val="863053247"/>
        <c:scaling>
          <c:orientation val="minMax"/>
          <c:min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/>
                  <a:t>Resistance</a:t>
                </a:r>
                <a:r>
                  <a:rPr lang="en-GB" sz="1200" baseline="0"/>
                  <a:t> Change Ratio</a:t>
                </a:r>
                <a:endParaRPr lang="en-GB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2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4818262867972098"/>
          <c:y val="8.4515478767990718E-2"/>
          <c:w val="0.35181737132027913"/>
          <c:h val="7.92823254136339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record_twomotions_conti!$I$2:$I$21</c:f>
              <c:numCache>
                <c:formatCode>General</c:formatCode>
                <c:ptCount val="20"/>
                <c:pt idx="0">
                  <c:v>1.0479041916167664</c:v>
                </c:pt>
                <c:pt idx="1">
                  <c:v>1.04</c:v>
                </c:pt>
                <c:pt idx="2">
                  <c:v>1.0914560770156438</c:v>
                </c:pt>
                <c:pt idx="3">
                  <c:v>1.0810810810810811</c:v>
                </c:pt>
                <c:pt idx="4">
                  <c:v>1.0131004366812226</c:v>
                </c:pt>
                <c:pt idx="5">
                  <c:v>1.0619718309859154</c:v>
                </c:pt>
                <c:pt idx="6">
                  <c:v>1.0951612903225807</c:v>
                </c:pt>
                <c:pt idx="7">
                  <c:v>1.0775862068965518</c:v>
                </c:pt>
                <c:pt idx="8">
                  <c:v>1.0338983050847457</c:v>
                </c:pt>
                <c:pt idx="9">
                  <c:v>1.037037037037037</c:v>
                </c:pt>
                <c:pt idx="10">
                  <c:v>1.094758064516129</c:v>
                </c:pt>
                <c:pt idx="11">
                  <c:v>1.065359477124183</c:v>
                </c:pt>
                <c:pt idx="12">
                  <c:v>1.0785340314136125</c:v>
                </c:pt>
                <c:pt idx="13">
                  <c:v>1.0720000000000001</c:v>
                </c:pt>
                <c:pt idx="14">
                  <c:v>1.0789473684210527</c:v>
                </c:pt>
                <c:pt idx="15">
                  <c:v>1.0886075949367089</c:v>
                </c:pt>
                <c:pt idx="16">
                  <c:v>1.0776515151515151</c:v>
                </c:pt>
                <c:pt idx="17">
                  <c:v>1.1050583657587549</c:v>
                </c:pt>
                <c:pt idx="18">
                  <c:v>1.1007371007371007</c:v>
                </c:pt>
                <c:pt idx="19">
                  <c:v>1.0964285714285715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2C-DE4A-AFB6-7E527E8D3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378591"/>
        <c:axId val="1335857519"/>
      </c:lineChart>
      <c:catAx>
        <c:axId val="13353785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857519"/>
        <c:crosses val="autoZero"/>
        <c:auto val="1"/>
        <c:lblAlgn val="ctr"/>
        <c:lblOffset val="100"/>
        <c:noMultiLvlLbl val="0"/>
      </c:catAx>
      <c:valAx>
        <c:axId val="1335857519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/>
                  <a:t>Output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378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Width</c:v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record_twomotions_conti!$B$2:$B$21</c:f>
              <c:numCache>
                <c:formatCode>General</c:formatCode>
                <c:ptCount val="20"/>
                <c:pt idx="0">
                  <c:v>0.69042130643466604</c:v>
                </c:pt>
                <c:pt idx="1">
                  <c:v>0.14433781466342899</c:v>
                </c:pt>
                <c:pt idx="2">
                  <c:v>0.481884890418395</c:v>
                </c:pt>
                <c:pt idx="3">
                  <c:v>0.69020648657570305</c:v>
                </c:pt>
                <c:pt idx="4">
                  <c:v>0.16070666734467301</c:v>
                </c:pt>
                <c:pt idx="5">
                  <c:v>0.94741681358811203</c:v>
                </c:pt>
                <c:pt idx="6">
                  <c:v>0.97384142132174201</c:v>
                </c:pt>
                <c:pt idx="7">
                  <c:v>0.40599347604731101</c:v>
                </c:pt>
                <c:pt idx="8">
                  <c:v>4.4109372902997303E-2</c:v>
                </c:pt>
                <c:pt idx="9">
                  <c:v>0.75765924527481399</c:v>
                </c:pt>
                <c:pt idx="10">
                  <c:v>0.74539075181558201</c:v>
                </c:pt>
                <c:pt idx="11">
                  <c:v>0.867017334785673</c:v>
                </c:pt>
                <c:pt idx="12">
                  <c:v>0.87246154487625904</c:v>
                </c:pt>
                <c:pt idx="13">
                  <c:v>0.61015437136186201</c:v>
                </c:pt>
                <c:pt idx="14">
                  <c:v>0.87725059303401898</c:v>
                </c:pt>
                <c:pt idx="15">
                  <c:v>0.90729437989989203</c:v>
                </c:pt>
                <c:pt idx="16">
                  <c:v>0.951581074482722</c:v>
                </c:pt>
                <c:pt idx="17">
                  <c:v>0.98506291800496604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58-D546-83E6-179B494E86BA}"/>
            </c:ext>
          </c:extLst>
        </c:ser>
        <c:ser>
          <c:idx val="1"/>
          <c:order val="1"/>
          <c:tx>
            <c:v>Start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record_twomotions_conti!$C$2:$C$21</c:f>
              <c:numCache>
                <c:formatCode>General</c:formatCode>
                <c:ptCount val="20"/>
                <c:pt idx="0">
                  <c:v>0.30039652187545901</c:v>
                </c:pt>
                <c:pt idx="1">
                  <c:v>0.94710275465479099</c:v>
                </c:pt>
                <c:pt idx="2">
                  <c:v>0.33895367446742097</c:v>
                </c:pt>
                <c:pt idx="3">
                  <c:v>0.81607288938205702</c:v>
                </c:pt>
                <c:pt idx="4">
                  <c:v>0.72937423433077997</c:v>
                </c:pt>
                <c:pt idx="5">
                  <c:v>0.77478685116211399</c:v>
                </c:pt>
                <c:pt idx="6">
                  <c:v>0.527356881348374</c:v>
                </c:pt>
                <c:pt idx="7">
                  <c:v>0.17381798970496501</c:v>
                </c:pt>
                <c:pt idx="8">
                  <c:v>0.95025202887047</c:v>
                </c:pt>
                <c:pt idx="9">
                  <c:v>0.246087668318893</c:v>
                </c:pt>
                <c:pt idx="10">
                  <c:v>0.44564800072298399</c:v>
                </c:pt>
                <c:pt idx="11">
                  <c:v>0.43353630240007701</c:v>
                </c:pt>
                <c:pt idx="12">
                  <c:v>0.54084288925290103</c:v>
                </c:pt>
                <c:pt idx="13">
                  <c:v>0.386567007505837</c:v>
                </c:pt>
                <c:pt idx="14">
                  <c:v>0.498767326732724</c:v>
                </c:pt>
                <c:pt idx="15">
                  <c:v>0.51122675451992705</c:v>
                </c:pt>
                <c:pt idx="16">
                  <c:v>0.529881017832743</c:v>
                </c:pt>
                <c:pt idx="17">
                  <c:v>0.54376125931504204</c:v>
                </c:pt>
                <c:pt idx="18">
                  <c:v>0.58779090449417104</c:v>
                </c:pt>
                <c:pt idx="19">
                  <c:v>0.65379206096703701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58-D546-83E6-179B494E86BA}"/>
            </c:ext>
          </c:extLst>
        </c:ser>
        <c:ser>
          <c:idx val="2"/>
          <c:order val="2"/>
          <c:tx>
            <c:v>End</c:v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record_twomotions_conti!$D$2:$D$21</c:f>
              <c:numCache>
                <c:formatCode>General</c:formatCode>
                <c:ptCount val="20"/>
                <c:pt idx="0">
                  <c:v>0.18747838187052701</c:v>
                </c:pt>
                <c:pt idx="1">
                  <c:v>5.5083614245293497E-2</c:v>
                </c:pt>
                <c:pt idx="2">
                  <c:v>0.29438649579307402</c:v>
                </c:pt>
                <c:pt idx="3">
                  <c:v>0.72381890692728101</c:v>
                </c:pt>
                <c:pt idx="4">
                  <c:v>5.5281471957617297E-2</c:v>
                </c:pt>
                <c:pt idx="5">
                  <c:v>0.108625448123486</c:v>
                </c:pt>
                <c:pt idx="6">
                  <c:v>8.7387873639977395E-2</c:v>
                </c:pt>
                <c:pt idx="7">
                  <c:v>0.62109575434088005</c:v>
                </c:pt>
                <c:pt idx="8">
                  <c:v>6.7319350814310799E-2</c:v>
                </c:pt>
                <c:pt idx="9">
                  <c:v>0.81425797149295298</c:v>
                </c:pt>
                <c:pt idx="10">
                  <c:v>0.14943838827492401</c:v>
                </c:pt>
                <c:pt idx="11">
                  <c:v>0</c:v>
                </c:pt>
                <c:pt idx="12">
                  <c:v>0.18974253898054799</c:v>
                </c:pt>
                <c:pt idx="13">
                  <c:v>0.20053935651233001</c:v>
                </c:pt>
                <c:pt idx="14">
                  <c:v>0.12305861181748801</c:v>
                </c:pt>
                <c:pt idx="15">
                  <c:v>0.112588313835187</c:v>
                </c:pt>
                <c:pt idx="16">
                  <c:v>9.7497981530487707E-2</c:v>
                </c:pt>
                <c:pt idx="17">
                  <c:v>8.7341546602275597E-2</c:v>
                </c:pt>
                <c:pt idx="18">
                  <c:v>6.17261870304344E-2</c:v>
                </c:pt>
                <c:pt idx="19">
                  <c:v>3.2858461719858401E-2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58-D546-83E6-179B494E86BA}"/>
            </c:ext>
          </c:extLst>
        </c:ser>
        <c:ser>
          <c:idx val="3"/>
          <c:order val="3"/>
          <c:tx>
            <c:v>Angle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record_twomotions_conti!$E$2:$E$21</c:f>
              <c:numCache>
                <c:formatCode>General</c:formatCode>
                <c:ptCount val="20"/>
                <c:pt idx="0">
                  <c:v>0.220646756915204</c:v>
                </c:pt>
                <c:pt idx="1">
                  <c:v>0.316890449406241</c:v>
                </c:pt>
                <c:pt idx="2">
                  <c:v>0.49733577938373003</c:v>
                </c:pt>
                <c:pt idx="3">
                  <c:v>0.119499329794477</c:v>
                </c:pt>
                <c:pt idx="4">
                  <c:v>2.2227096057774499E-2</c:v>
                </c:pt>
                <c:pt idx="5">
                  <c:v>0.59274871344816704</c:v>
                </c:pt>
                <c:pt idx="6">
                  <c:v>0.61974803067324202</c:v>
                </c:pt>
                <c:pt idx="7">
                  <c:v>0.46640494823670797</c:v>
                </c:pt>
                <c:pt idx="8">
                  <c:v>0.24297264851299999</c:v>
                </c:pt>
                <c:pt idx="9">
                  <c:v>0.46054395093612899</c:v>
                </c:pt>
                <c:pt idx="10">
                  <c:v>0.59606257981285404</c:v>
                </c:pt>
                <c:pt idx="11">
                  <c:v>0.71927686395791002</c:v>
                </c:pt>
                <c:pt idx="12">
                  <c:v>0.542453180919242</c:v>
                </c:pt>
                <c:pt idx="13">
                  <c:v>0.57329313012605598</c:v>
                </c:pt>
                <c:pt idx="14">
                  <c:v>0.60510012387288403</c:v>
                </c:pt>
                <c:pt idx="15">
                  <c:v>0.611686334434275</c:v>
                </c:pt>
                <c:pt idx="16">
                  <c:v>0.62244190663231502</c:v>
                </c:pt>
                <c:pt idx="17">
                  <c:v>0.63138649808431901</c:v>
                </c:pt>
                <c:pt idx="18">
                  <c:v>0.65999660023359297</c:v>
                </c:pt>
                <c:pt idx="19">
                  <c:v>0.69945390910637995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58-D546-83E6-179B494E86BA}"/>
            </c:ext>
          </c:extLst>
        </c:ser>
        <c:ser>
          <c:idx val="4"/>
          <c:order val="4"/>
          <c:tx>
            <c:v>Offset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record_twomotions_conti!$F$2:$F$21</c:f>
              <c:numCache>
                <c:formatCode>General</c:formatCode>
                <c:ptCount val="20"/>
                <c:pt idx="0">
                  <c:v>0.27320468589397501</c:v>
                </c:pt>
                <c:pt idx="1">
                  <c:v>0.19839042112102401</c:v>
                </c:pt>
                <c:pt idx="2">
                  <c:v>0.82010600120618504</c:v>
                </c:pt>
                <c:pt idx="3">
                  <c:v>0.15025103749848201</c:v>
                </c:pt>
                <c:pt idx="4">
                  <c:v>0.220510355164659</c:v>
                </c:pt>
                <c:pt idx="5">
                  <c:v>0.17213693528396001</c:v>
                </c:pt>
                <c:pt idx="6">
                  <c:v>0.81147386498048402</c:v>
                </c:pt>
                <c:pt idx="7">
                  <c:v>0.29850699923111501</c:v>
                </c:pt>
                <c:pt idx="8">
                  <c:v>0.80009799701564799</c:v>
                </c:pt>
                <c:pt idx="9">
                  <c:v>0.83787005652340096</c:v>
                </c:pt>
                <c:pt idx="10">
                  <c:v>0.83189554298699697</c:v>
                </c:pt>
                <c:pt idx="11">
                  <c:v>0.95273372530745104</c:v>
                </c:pt>
                <c:pt idx="12">
                  <c:v>0.75115652868622096</c:v>
                </c:pt>
                <c:pt idx="13">
                  <c:v>0.81767309726500303</c:v>
                </c:pt>
                <c:pt idx="14">
                  <c:v>0.81305487163044998</c:v>
                </c:pt>
                <c:pt idx="15">
                  <c:v>0.81279916061672097</c:v>
                </c:pt>
                <c:pt idx="16">
                  <c:v>0.81323965154599498</c:v>
                </c:pt>
                <c:pt idx="17">
                  <c:v>0.81454703340374002</c:v>
                </c:pt>
                <c:pt idx="18">
                  <c:v>0.82104518881413802</c:v>
                </c:pt>
                <c:pt idx="19">
                  <c:v>0.82959401941972899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558-D546-83E6-179B494E86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8500591"/>
        <c:axId val="1318145439"/>
      </c:lineChart>
      <c:catAx>
        <c:axId val="13185005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145439"/>
        <c:crosses val="autoZero"/>
        <c:auto val="1"/>
        <c:lblAlgn val="ctr"/>
        <c:lblOffset val="100"/>
        <c:noMultiLvlLbl val="0"/>
      </c:catAx>
      <c:valAx>
        <c:axId val="13181454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/>
                  <a:t>Input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500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record_twomotions_conti!$L$2:$L$21</c:f>
              <c:numCache>
                <c:formatCode>General</c:formatCode>
                <c:ptCount val="20"/>
                <c:pt idx="0">
                  <c:v>0.44805413552516671</c:v>
                </c:pt>
                <c:pt idx="1">
                  <c:v>0.95025526813949357</c:v>
                </c:pt>
                <c:pt idx="2">
                  <c:v>0.60098280952322991</c:v>
                </c:pt>
                <c:pt idx="3">
                  <c:v>0.74329026480545812</c:v>
                </c:pt>
                <c:pt idx="4">
                  <c:v>0.69635751816394542</c:v>
                </c:pt>
                <c:pt idx="5">
                  <c:v>0.78679579246944342</c:v>
                </c:pt>
                <c:pt idx="6">
                  <c:v>0.78412268123439188</c:v>
                </c:pt>
                <c:pt idx="7">
                  <c:v>0.80757285308724835</c:v>
                </c:pt>
                <c:pt idx="8">
                  <c:v>0.77459666924148285</c:v>
                </c:pt>
                <c:pt idx="9">
                  <c:v>0.70352851215198009</c:v>
                </c:pt>
                <c:pt idx="10">
                  <c:v>0.77100066934601341</c:v>
                </c:pt>
                <c:pt idx="11">
                  <c:v>0.89221781621919372</c:v>
                </c:pt>
                <c:pt idx="12">
                  <c:v>0.58036742440060263</c:v>
                </c:pt>
                <c:pt idx="13">
                  <c:v>1.2984471157042528</c:v>
                </c:pt>
                <c:pt idx="14">
                  <c:v>0.92847669088526208</c:v>
                </c:pt>
                <c:pt idx="15">
                  <c:v>1.6081523081331131</c:v>
                </c:pt>
                <c:pt idx="16">
                  <c:v>1.4937580564847652</c:v>
                </c:pt>
                <c:pt idx="17">
                  <c:v>1.5573928378620487</c:v>
                </c:pt>
                <c:pt idx="18">
                  <c:v>1.3934779588919983</c:v>
                </c:pt>
                <c:pt idx="19">
                  <c:v>1.6089586753603851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05-2249-9484-C819A61ACF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600159"/>
        <c:axId val="1335618543"/>
      </c:lineChart>
      <c:catAx>
        <c:axId val="13356001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618543"/>
        <c:crosses val="autoZero"/>
        <c:auto val="1"/>
        <c:lblAlgn val="ctr"/>
        <c:lblOffset val="100"/>
        <c:noMultiLvlLbl val="0"/>
      </c:catAx>
      <c:valAx>
        <c:axId val="133561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/>
                  <a:t>output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600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record_twomotions_conti!$B$2:$B$21</c:f>
              <c:numCache>
                <c:formatCode>General</c:formatCode>
                <c:ptCount val="20"/>
                <c:pt idx="0">
                  <c:v>0.69042130643466604</c:v>
                </c:pt>
                <c:pt idx="1">
                  <c:v>0.14433781466342899</c:v>
                </c:pt>
                <c:pt idx="2">
                  <c:v>0.481884890418395</c:v>
                </c:pt>
                <c:pt idx="3">
                  <c:v>0.69020648657570305</c:v>
                </c:pt>
                <c:pt idx="4">
                  <c:v>0.16070666734467301</c:v>
                </c:pt>
                <c:pt idx="5">
                  <c:v>0.94741681358811203</c:v>
                </c:pt>
                <c:pt idx="6">
                  <c:v>0.97384142132174201</c:v>
                </c:pt>
                <c:pt idx="7">
                  <c:v>0.40599347604731101</c:v>
                </c:pt>
                <c:pt idx="8">
                  <c:v>4.4109372902997303E-2</c:v>
                </c:pt>
                <c:pt idx="9">
                  <c:v>0.75765924527481399</c:v>
                </c:pt>
                <c:pt idx="10">
                  <c:v>0.144308513995969</c:v>
                </c:pt>
                <c:pt idx="11">
                  <c:v>4.4365918540320397E-2</c:v>
                </c:pt>
                <c:pt idx="12">
                  <c:v>0.15572565852905801</c:v>
                </c:pt>
                <c:pt idx="13">
                  <c:v>0.88250889640158003</c:v>
                </c:pt>
                <c:pt idx="14">
                  <c:v>0.24078519343452201</c:v>
                </c:pt>
                <c:pt idx="15">
                  <c:v>0.32062790998463497</c:v>
                </c:pt>
                <c:pt idx="16">
                  <c:v>0.40016608776260698</c:v>
                </c:pt>
                <c:pt idx="17">
                  <c:v>0.35996011191373101</c:v>
                </c:pt>
                <c:pt idx="18">
                  <c:v>0.34020922608688298</c:v>
                </c:pt>
                <c:pt idx="19">
                  <c:v>0.35501312354962999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A2-1E4B-A9B3-72F9F4694D89}"/>
            </c:ext>
          </c:extLst>
        </c:ser>
        <c:ser>
          <c:idx val="1"/>
          <c:order val="1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record_twomotions_conti!$C$2:$C$21</c:f>
              <c:numCache>
                <c:formatCode>General</c:formatCode>
                <c:ptCount val="20"/>
                <c:pt idx="0">
                  <c:v>0.30039652187545901</c:v>
                </c:pt>
                <c:pt idx="1">
                  <c:v>0.94710275465479099</c:v>
                </c:pt>
                <c:pt idx="2">
                  <c:v>0.33895367446742097</c:v>
                </c:pt>
                <c:pt idx="3">
                  <c:v>0.81607288938205702</c:v>
                </c:pt>
                <c:pt idx="4">
                  <c:v>0.72937423433077997</c:v>
                </c:pt>
                <c:pt idx="5">
                  <c:v>0.77478685116211399</c:v>
                </c:pt>
                <c:pt idx="6">
                  <c:v>0.527356881348374</c:v>
                </c:pt>
                <c:pt idx="7">
                  <c:v>0.17381798970496501</c:v>
                </c:pt>
                <c:pt idx="8">
                  <c:v>0.95025202887047</c:v>
                </c:pt>
                <c:pt idx="9">
                  <c:v>0.246087668318893</c:v>
                </c:pt>
                <c:pt idx="10">
                  <c:v>0.94943380849594905</c:v>
                </c:pt>
                <c:pt idx="11">
                  <c:v>0.94860555862083995</c:v>
                </c:pt>
                <c:pt idx="12">
                  <c:v>0.95254083756360497</c:v>
                </c:pt>
                <c:pt idx="13">
                  <c:v>0.83325455012976701</c:v>
                </c:pt>
                <c:pt idx="14">
                  <c:v>0.98937143435769004</c:v>
                </c:pt>
                <c:pt idx="15">
                  <c:v>0.50502346630435901</c:v>
                </c:pt>
                <c:pt idx="16">
                  <c:v>0.52387983783674197</c:v>
                </c:pt>
                <c:pt idx="17">
                  <c:v>0.51975037796914303</c:v>
                </c:pt>
                <c:pt idx="18">
                  <c:v>0.51865635488306105</c:v>
                </c:pt>
                <c:pt idx="19">
                  <c:v>0.512569626828281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A2-1E4B-A9B3-72F9F4694D89}"/>
            </c:ext>
          </c:extLst>
        </c:ser>
        <c:ser>
          <c:idx val="2"/>
          <c:order val="2"/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record_twomotions_conti!$D$2:$D$21</c:f>
              <c:numCache>
                <c:formatCode>General</c:formatCode>
                <c:ptCount val="20"/>
                <c:pt idx="0">
                  <c:v>0.18747838187052701</c:v>
                </c:pt>
                <c:pt idx="1">
                  <c:v>5.5083614245293497E-2</c:v>
                </c:pt>
                <c:pt idx="2">
                  <c:v>0.29438649579307402</c:v>
                </c:pt>
                <c:pt idx="3">
                  <c:v>0.72381890692728101</c:v>
                </c:pt>
                <c:pt idx="4">
                  <c:v>5.5281471957617297E-2</c:v>
                </c:pt>
                <c:pt idx="5">
                  <c:v>0.108625448123486</c:v>
                </c:pt>
                <c:pt idx="6">
                  <c:v>8.7387873639977395E-2</c:v>
                </c:pt>
                <c:pt idx="7">
                  <c:v>0.62109575434088005</c:v>
                </c:pt>
                <c:pt idx="8">
                  <c:v>6.7319350814310799E-2</c:v>
                </c:pt>
                <c:pt idx="9">
                  <c:v>0.81425797149295298</c:v>
                </c:pt>
                <c:pt idx="10">
                  <c:v>5.9849166474827999E-2</c:v>
                </c:pt>
                <c:pt idx="11">
                  <c:v>6.8128434604361701E-2</c:v>
                </c:pt>
                <c:pt idx="12">
                  <c:v>0.116627801556413</c:v>
                </c:pt>
                <c:pt idx="13">
                  <c:v>4.22907485610916E-2</c:v>
                </c:pt>
                <c:pt idx="14">
                  <c:v>7.2110828340213901E-2</c:v>
                </c:pt>
                <c:pt idx="15">
                  <c:v>0.61165398969334905</c:v>
                </c:pt>
                <c:pt idx="16">
                  <c:v>0.464656885417354</c:v>
                </c:pt>
                <c:pt idx="17">
                  <c:v>0.53655048729638299</c:v>
                </c:pt>
                <c:pt idx="18">
                  <c:v>0.57085590104014305</c:v>
                </c:pt>
                <c:pt idx="19">
                  <c:v>0.54915259258619897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A2-1E4B-A9B3-72F9F4694D89}"/>
            </c:ext>
          </c:extLst>
        </c:ser>
        <c:ser>
          <c:idx val="3"/>
          <c:order val="3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record_twomotions_conti!$E$2:$E$21</c:f>
              <c:numCache>
                <c:formatCode>General</c:formatCode>
                <c:ptCount val="20"/>
                <c:pt idx="0">
                  <c:v>0.220646756915204</c:v>
                </c:pt>
                <c:pt idx="1">
                  <c:v>0.316890449406241</c:v>
                </c:pt>
                <c:pt idx="2">
                  <c:v>0.49733577938373003</c:v>
                </c:pt>
                <c:pt idx="3">
                  <c:v>0.119499329794477</c:v>
                </c:pt>
                <c:pt idx="4">
                  <c:v>2.2227096057774499E-2</c:v>
                </c:pt>
                <c:pt idx="5">
                  <c:v>0.59274871344816704</c:v>
                </c:pt>
                <c:pt idx="6">
                  <c:v>0.61974803067324202</c:v>
                </c:pt>
                <c:pt idx="7">
                  <c:v>0.46640494823670797</c:v>
                </c:pt>
                <c:pt idx="8">
                  <c:v>0.24297264851299999</c:v>
                </c:pt>
                <c:pt idx="9">
                  <c:v>0.46054395093612899</c:v>
                </c:pt>
                <c:pt idx="10">
                  <c:v>0.31144202654435699</c:v>
                </c:pt>
                <c:pt idx="11">
                  <c:v>0.245650061577524</c:v>
                </c:pt>
                <c:pt idx="12">
                  <c:v>0.35295202946161602</c:v>
                </c:pt>
                <c:pt idx="13">
                  <c:v>0.65536720528044901</c:v>
                </c:pt>
                <c:pt idx="14">
                  <c:v>0.27323697701119698</c:v>
                </c:pt>
                <c:pt idx="15">
                  <c:v>0.72631616469717397</c:v>
                </c:pt>
                <c:pt idx="16">
                  <c:v>0.64282622197716999</c:v>
                </c:pt>
                <c:pt idx="17">
                  <c:v>0.68785330131005196</c:v>
                </c:pt>
                <c:pt idx="18">
                  <c:v>0.71069990249616499</c:v>
                </c:pt>
                <c:pt idx="19">
                  <c:v>0.68909835404622999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DA2-1E4B-A9B3-72F9F4694D89}"/>
            </c:ext>
          </c:extLst>
        </c:ser>
        <c:ser>
          <c:idx val="4"/>
          <c:order val="4"/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record_twomotions_conti!$F$2:$F$21</c:f>
              <c:numCache>
                <c:formatCode>General</c:formatCode>
                <c:ptCount val="20"/>
                <c:pt idx="0">
                  <c:v>0.27320468589397501</c:v>
                </c:pt>
                <c:pt idx="1">
                  <c:v>0.19839042112102401</c:v>
                </c:pt>
                <c:pt idx="2">
                  <c:v>0.82010600120618504</c:v>
                </c:pt>
                <c:pt idx="3">
                  <c:v>0.15025103749848201</c:v>
                </c:pt>
                <c:pt idx="4">
                  <c:v>0.220510355164659</c:v>
                </c:pt>
                <c:pt idx="5">
                  <c:v>0.17213693528396001</c:v>
                </c:pt>
                <c:pt idx="6">
                  <c:v>0.81147386498048402</c:v>
                </c:pt>
                <c:pt idx="7">
                  <c:v>0.29850699923111501</c:v>
                </c:pt>
                <c:pt idx="8">
                  <c:v>0.80009799701564799</c:v>
                </c:pt>
                <c:pt idx="9">
                  <c:v>0.83787005652340096</c:v>
                </c:pt>
                <c:pt idx="10">
                  <c:v>0.20907856443299</c:v>
                </c:pt>
                <c:pt idx="11">
                  <c:v>0.80072784071194902</c:v>
                </c:pt>
                <c:pt idx="12">
                  <c:v>8.5680757315014705E-2</c:v>
                </c:pt>
                <c:pt idx="13">
                  <c:v>0.195664190793712</c:v>
                </c:pt>
                <c:pt idx="14">
                  <c:v>0.149426277040378</c:v>
                </c:pt>
                <c:pt idx="15">
                  <c:v>0.35570485733806101</c:v>
                </c:pt>
                <c:pt idx="16">
                  <c:v>0.42987375202456202</c:v>
                </c:pt>
                <c:pt idx="17">
                  <c:v>0.39289884345953202</c:v>
                </c:pt>
                <c:pt idx="18">
                  <c:v>0.37633559454431598</c:v>
                </c:pt>
                <c:pt idx="19">
                  <c:v>0.38302632727154001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DA2-1E4B-A9B3-72F9F4694D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9915039"/>
        <c:axId val="1379368799"/>
      </c:lineChart>
      <c:catAx>
        <c:axId val="13799150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368799"/>
        <c:crosses val="autoZero"/>
        <c:auto val="1"/>
        <c:lblAlgn val="ctr"/>
        <c:lblOffset val="100"/>
        <c:noMultiLvlLbl val="0"/>
      </c:catAx>
      <c:valAx>
        <c:axId val="137936879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/>
                  <a:t>Input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915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record_twomotions_conti!$B$2:$B$21</c:f>
              <c:numCache>
                <c:formatCode>General</c:formatCode>
                <c:ptCount val="20"/>
                <c:pt idx="0">
                  <c:v>0.69042130599999996</c:v>
                </c:pt>
                <c:pt idx="1">
                  <c:v>0.35008990837582099</c:v>
                </c:pt>
                <c:pt idx="2">
                  <c:v>0.92975290123647802</c:v>
                </c:pt>
                <c:pt idx="3">
                  <c:v>0.87569461234651402</c:v>
                </c:pt>
                <c:pt idx="4">
                  <c:v>0.34324033044506103</c:v>
                </c:pt>
                <c:pt idx="5">
                  <c:v>0.32681459374665101</c:v>
                </c:pt>
                <c:pt idx="6">
                  <c:v>0.31259597413816098</c:v>
                </c:pt>
                <c:pt idx="7">
                  <c:v>0.19778965279625299</c:v>
                </c:pt>
                <c:pt idx="8">
                  <c:v>0.35860271081019301</c:v>
                </c:pt>
                <c:pt idx="9">
                  <c:v>0.165941961408554</c:v>
                </c:pt>
                <c:pt idx="10">
                  <c:v>2.5537211403302802E-2</c:v>
                </c:pt>
                <c:pt idx="11">
                  <c:v>0.21771141868838501</c:v>
                </c:pt>
                <c:pt idx="12">
                  <c:v>0.15043849916434399</c:v>
                </c:pt>
                <c:pt idx="13">
                  <c:v>0.18288033115118099</c:v>
                </c:pt>
                <c:pt idx="14">
                  <c:v>0.23500152928304099</c:v>
                </c:pt>
                <c:pt idx="15">
                  <c:v>0.20656680399067801</c:v>
                </c:pt>
                <c:pt idx="16">
                  <c:v>0.20841962353191601</c:v>
                </c:pt>
                <c:pt idx="17">
                  <c:v>0.18136961162856499</c:v>
                </c:pt>
                <c:pt idx="18">
                  <c:v>0.17705046573774799</c:v>
                </c:pt>
                <c:pt idx="19">
                  <c:v>0.14599999999999999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B7-784D-86FB-7B0659823432}"/>
            </c:ext>
          </c:extLst>
        </c:ser>
        <c:ser>
          <c:idx val="1"/>
          <c:order val="1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record_twomotions_conti!$C$2:$C$21</c:f>
              <c:numCache>
                <c:formatCode>General</c:formatCode>
                <c:ptCount val="20"/>
                <c:pt idx="0">
                  <c:v>0.300396522</c:v>
                </c:pt>
                <c:pt idx="1">
                  <c:v>0.146368881562563</c:v>
                </c:pt>
                <c:pt idx="2">
                  <c:v>0.83828225838410397</c:v>
                </c:pt>
                <c:pt idx="3">
                  <c:v>0.57545997835121998</c:v>
                </c:pt>
                <c:pt idx="4">
                  <c:v>0.15217817710446399</c:v>
                </c:pt>
                <c:pt idx="5">
                  <c:v>0.166108592311348</c:v>
                </c:pt>
                <c:pt idx="6">
                  <c:v>7.0165829081340003E-2</c:v>
                </c:pt>
                <c:pt idx="7">
                  <c:v>0</c:v>
                </c:pt>
                <c:pt idx="8">
                  <c:v>1.77922363707743E-2</c:v>
                </c:pt>
                <c:pt idx="9">
                  <c:v>0</c:v>
                </c:pt>
                <c:pt idx="10">
                  <c:v>0</c:v>
                </c:pt>
                <c:pt idx="11">
                  <c:v>9.3446133810507204E-3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3.6650087878037502E-2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B7-784D-86FB-7B0659823432}"/>
            </c:ext>
          </c:extLst>
        </c:ser>
        <c:ser>
          <c:idx val="2"/>
          <c:order val="2"/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record_twomotions_conti!$D$2:$D$21</c:f>
              <c:numCache>
                <c:formatCode>General</c:formatCode>
                <c:ptCount val="20"/>
                <c:pt idx="0">
                  <c:v>0.187478382</c:v>
                </c:pt>
                <c:pt idx="1">
                  <c:v>0.54646487558885404</c:v>
                </c:pt>
                <c:pt idx="2">
                  <c:v>0.90524144946247398</c:v>
                </c:pt>
                <c:pt idx="3">
                  <c:v>0.75536312750290402</c:v>
                </c:pt>
                <c:pt idx="4">
                  <c:v>0.55660694697933699</c:v>
                </c:pt>
                <c:pt idx="5">
                  <c:v>0.58092808032717802</c:v>
                </c:pt>
                <c:pt idx="6">
                  <c:v>0.56333902808360403</c:v>
                </c:pt>
                <c:pt idx="7">
                  <c:v>0.499884039080285</c:v>
                </c:pt>
                <c:pt idx="8">
                  <c:v>0.65768456461788505</c:v>
                </c:pt>
                <c:pt idx="9">
                  <c:v>0.66172510070166202</c:v>
                </c:pt>
                <c:pt idx="10">
                  <c:v>0.87731935464952004</c:v>
                </c:pt>
                <c:pt idx="11">
                  <c:v>0.58904654211910201</c:v>
                </c:pt>
                <c:pt idx="12">
                  <c:v>0.68762710764956403</c:v>
                </c:pt>
                <c:pt idx="13">
                  <c:v>0.70936957429795999</c:v>
                </c:pt>
                <c:pt idx="14">
                  <c:v>0.72662024381033796</c:v>
                </c:pt>
                <c:pt idx="15">
                  <c:v>0.75131656654558099</c:v>
                </c:pt>
                <c:pt idx="16">
                  <c:v>0.72033589503086504</c:v>
                </c:pt>
                <c:pt idx="17">
                  <c:v>0.701987099428661</c:v>
                </c:pt>
                <c:pt idx="18">
                  <c:v>0.70154703566971399</c:v>
                </c:pt>
                <c:pt idx="19">
                  <c:v>0.69389000000000001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8B7-784D-86FB-7B0659823432}"/>
            </c:ext>
          </c:extLst>
        </c:ser>
        <c:ser>
          <c:idx val="3"/>
          <c:order val="3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record_twomotions_conti!$E$2:$E$21</c:f>
              <c:numCache>
                <c:formatCode>General</c:formatCode>
                <c:ptCount val="20"/>
                <c:pt idx="0">
                  <c:v>0.220646757</c:v>
                </c:pt>
                <c:pt idx="1">
                  <c:v>0.44820727900374102</c:v>
                </c:pt>
                <c:pt idx="2">
                  <c:v>9.6284515692221004E-2</c:v>
                </c:pt>
                <c:pt idx="3">
                  <c:v>0.162536898896534</c:v>
                </c:pt>
                <c:pt idx="4">
                  <c:v>0.44165893099360398</c:v>
                </c:pt>
                <c:pt idx="5">
                  <c:v>0.42595638299057098</c:v>
                </c:pt>
                <c:pt idx="6">
                  <c:v>0.54595066183450602</c:v>
                </c:pt>
                <c:pt idx="7">
                  <c:v>0.73180353326631498</c:v>
                </c:pt>
                <c:pt idx="8">
                  <c:v>0.49201026727973901</c:v>
                </c:pt>
                <c:pt idx="9">
                  <c:v>0.40003481279437098</c:v>
                </c:pt>
                <c:pt idx="10">
                  <c:v>0.36278153157662502</c:v>
                </c:pt>
                <c:pt idx="11">
                  <c:v>0.42015537445576401</c:v>
                </c:pt>
                <c:pt idx="12">
                  <c:v>0.39152516662634901</c:v>
                </c:pt>
                <c:pt idx="13">
                  <c:v>0.41666356637259699</c:v>
                </c:pt>
                <c:pt idx="14">
                  <c:v>0.42525366722020402</c:v>
                </c:pt>
                <c:pt idx="15">
                  <c:v>0.46395051198128001</c:v>
                </c:pt>
                <c:pt idx="16">
                  <c:v>0.364236279407743</c:v>
                </c:pt>
                <c:pt idx="17">
                  <c:v>0.44854662921765498</c:v>
                </c:pt>
                <c:pt idx="18">
                  <c:v>0.46988478492721902</c:v>
                </c:pt>
                <c:pt idx="19">
                  <c:v>0.46150000000000002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8B7-784D-86FB-7B0659823432}"/>
            </c:ext>
          </c:extLst>
        </c:ser>
        <c:ser>
          <c:idx val="4"/>
          <c:order val="4"/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record_twomotions_conti!$F$2:$F$21</c:f>
              <c:numCache>
                <c:formatCode>General</c:formatCode>
                <c:ptCount val="20"/>
                <c:pt idx="0">
                  <c:v>0.27320468599999997</c:v>
                </c:pt>
                <c:pt idx="1">
                  <c:v>0.21876181400261899</c:v>
                </c:pt>
                <c:pt idx="2">
                  <c:v>0.37787056519928702</c:v>
                </c:pt>
                <c:pt idx="3">
                  <c:v>0.823703731959191</c:v>
                </c:pt>
                <c:pt idx="4">
                  <c:v>0.20780163455619599</c:v>
                </c:pt>
                <c:pt idx="5">
                  <c:v>0.18151913393108501</c:v>
                </c:pt>
                <c:pt idx="6">
                  <c:v>0.27474467236121403</c:v>
                </c:pt>
                <c:pt idx="7">
                  <c:v>0.21981503960489701</c:v>
                </c:pt>
                <c:pt idx="8">
                  <c:v>0.386379094414115</c:v>
                </c:pt>
                <c:pt idx="9">
                  <c:v>0.49265151319074901</c:v>
                </c:pt>
                <c:pt idx="10">
                  <c:v>0.57550151538158101</c:v>
                </c:pt>
                <c:pt idx="11">
                  <c:v>0.44758973407170299</c:v>
                </c:pt>
                <c:pt idx="12">
                  <c:v>0.51464629673859996</c:v>
                </c:pt>
                <c:pt idx="13">
                  <c:v>0.48202978904843402</c:v>
                </c:pt>
                <c:pt idx="14">
                  <c:v>0.508496478607394</c:v>
                </c:pt>
                <c:pt idx="15">
                  <c:v>0.430012220985106</c:v>
                </c:pt>
                <c:pt idx="16">
                  <c:v>0.47538114590149699</c:v>
                </c:pt>
                <c:pt idx="17">
                  <c:v>0.50676132935692397</c:v>
                </c:pt>
                <c:pt idx="18">
                  <c:v>0.52059316067293704</c:v>
                </c:pt>
                <c:pt idx="19">
                  <c:v>0.49147999999999997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8B7-784D-86FB-7B0659823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64790303"/>
        <c:axId val="1265625711"/>
      </c:lineChart>
      <c:catAx>
        <c:axId val="1264790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5625711"/>
        <c:crosses val="autoZero"/>
        <c:auto val="1"/>
        <c:lblAlgn val="ctr"/>
        <c:lblOffset val="100"/>
        <c:noMultiLvlLbl val="0"/>
      </c:catAx>
      <c:valAx>
        <c:axId val="1265625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dirty="0"/>
                  <a:t>Input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479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0343" tIns="45171" rIns="90343" bIns="45171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0343" tIns="45171" rIns="90343" bIns="45171" rtlCol="0"/>
          <a:lstStyle>
            <a:lvl1pPr algn="r">
              <a:defRPr sz="1200"/>
            </a:lvl1pPr>
          </a:lstStyle>
          <a:p>
            <a:pPr>
              <a:defRPr/>
            </a:pPr>
            <a:fld id="{CBDFB565-4F2F-4B31-98F5-50FA0405BA76}" type="datetimeFigureOut">
              <a:rPr lang="ja-JP" altLang="en-US"/>
              <a:pPr>
                <a:defRPr/>
              </a:pPr>
              <a:t>2023/2/16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0343" tIns="45171" rIns="90343" bIns="45171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805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831" cy="49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43" tIns="45171" rIns="90343" bIns="4517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932" y="0"/>
            <a:ext cx="2918831" cy="49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43" tIns="45171" rIns="90343" bIns="4517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17650" y="739775"/>
            <a:ext cx="3700463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102" y="4686499"/>
            <a:ext cx="4939560" cy="4439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43" tIns="45171" rIns="90343" bIns="451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998"/>
            <a:ext cx="2918831" cy="49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43" tIns="45171" rIns="90343" bIns="4517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932" y="9372998"/>
            <a:ext cx="2918831" cy="49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43" tIns="45171" rIns="90343" bIns="4517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94A2E10-EA80-43FB-B299-3BB5CD4C193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91564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1pPr>
    <a:lvl2pPr marL="1028609" algn="l" rtl="0" eaLnBrk="0" fontAlgn="base" hangingPunct="0">
      <a:spcBef>
        <a:spcPct val="3000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2pPr>
    <a:lvl3pPr marL="2057217" algn="l" rtl="0" eaLnBrk="0" fontAlgn="base" hangingPunct="0">
      <a:spcBef>
        <a:spcPct val="3000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3pPr>
    <a:lvl4pPr marL="3085826" algn="l" rtl="0" eaLnBrk="0" fontAlgn="base" hangingPunct="0">
      <a:spcBef>
        <a:spcPct val="3000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4pPr>
    <a:lvl5pPr marL="4114434" algn="l" rtl="0" eaLnBrk="0" fontAlgn="base" hangingPunct="0">
      <a:spcBef>
        <a:spcPct val="3000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5pPr>
    <a:lvl6pPr marL="5143043" algn="l" defTabSz="2057217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6pPr>
    <a:lvl7pPr marL="6171651" algn="l" defTabSz="2057217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7pPr>
    <a:lvl8pPr marL="7200260" algn="l" defTabSz="2057217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8pPr>
    <a:lvl9pPr marL="8228868" algn="l" defTabSz="2057217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517650" y="739775"/>
            <a:ext cx="3700463" cy="3700463"/>
          </a:xfrm>
          <a:ln/>
        </p:spPr>
      </p:sp>
      <p:sp>
        <p:nvSpPr>
          <p:cNvPr id="6147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 dirty="0"/>
          </a:p>
        </p:txBody>
      </p:sp>
      <p:sp>
        <p:nvSpPr>
          <p:cNvPr id="6148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34035" indent="-28232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29284" indent="-225857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580998" indent="-225857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32711" indent="-225857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484425" indent="-225857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36138" indent="-225857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387852" indent="-225857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39566" indent="-225857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fld id="{BA62AF37-3C16-4BC0-8BFF-848E3F3C3961}" type="slidenum">
              <a:rPr lang="en-US" altLang="ja-JP" sz="1200"/>
              <a:pPr/>
              <a:t>0</a:t>
            </a:fld>
            <a:endParaRPr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00621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517650" y="739775"/>
            <a:ext cx="3700463" cy="37004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875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17650" y="739775"/>
            <a:ext cx="370046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5840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17650" y="739775"/>
            <a:ext cx="370046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6099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17650" y="739775"/>
            <a:ext cx="370046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2391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Line thicker, Font, align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14139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effectLst/>
                <a:latin typeface="Helvetica" pitchFamily="2" charset="0"/>
              </a:rPr>
              <a:t>1) the polymers</a:t>
            </a:r>
            <a:r>
              <a:rPr lang="en-GB" i="0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Helvetica" pitchFamily="2" charset="0"/>
              </a:rPr>
              <a:t>should be highly thixotropic and exhibit shear thinning </a:t>
            </a:r>
            <a:r>
              <a:rPr lang="en-GB" i="1" dirty="0" err="1">
                <a:effectLst/>
                <a:latin typeface="Helvetica" pitchFamily="2" charset="0"/>
              </a:rPr>
              <a:t>behavior</a:t>
            </a:r>
            <a:r>
              <a:rPr lang="en-GB" i="1" dirty="0">
                <a:effectLst/>
                <a:latin typeface="Helvetica" pitchFamily="2" charset="0"/>
              </a:rPr>
              <a:t>,</a:t>
            </a:r>
            <a:endParaRPr lang="en-GB" i="0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2) appropriate viscosity such that the material can be extrudable</a:t>
            </a:r>
            <a:r>
              <a:rPr lang="en-GB" i="0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Helvetica" pitchFamily="2" charset="0"/>
              </a:rPr>
              <a:t>and form continuous filaments to ensure structure fidelity, </a:t>
            </a:r>
          </a:p>
          <a:p>
            <a:r>
              <a:rPr lang="en-GB" i="1" dirty="0">
                <a:effectLst/>
                <a:latin typeface="Helvetica" pitchFamily="2" charset="0"/>
              </a:rPr>
              <a:t>3) Undergoes</a:t>
            </a:r>
            <a:r>
              <a:rPr lang="en-GB" i="0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Helvetica" pitchFamily="2" charset="0"/>
              </a:rPr>
              <a:t>a rapid viscosity increase after extrusion to retain the 3D</a:t>
            </a:r>
            <a:r>
              <a:rPr lang="en-GB" i="0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Helvetica" pitchFamily="2" charset="0"/>
              </a:rPr>
              <a:t>printed shape, </a:t>
            </a:r>
          </a:p>
          <a:p>
            <a:r>
              <a:rPr lang="en-GB" i="1" dirty="0">
                <a:effectLst/>
                <a:latin typeface="Helvetica" pitchFamily="2" charset="0"/>
              </a:rPr>
              <a:t>4) sufficient mechanical strength after exiting the</a:t>
            </a:r>
            <a:r>
              <a:rPr lang="en-GB" i="0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Helvetica" pitchFamily="2" charset="0"/>
              </a:rPr>
              <a:t>nozzle is required to support the subsequently printed structures</a:t>
            </a:r>
            <a:r>
              <a:rPr lang="en-GB" i="0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Helvetica" pitchFamily="2" charset="0"/>
              </a:rPr>
              <a:t>and to prevent delamination during and after printing.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946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1656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Font and line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22066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517650" y="739775"/>
            <a:ext cx="3700463" cy="37004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113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770915" y="5220245"/>
            <a:ext cx="14884092" cy="4084098"/>
          </a:xfrm>
        </p:spPr>
        <p:txBody>
          <a:bodyPr/>
          <a:lstStyle>
            <a:lvl1pPr algn="ctr">
              <a:defRPr sz="3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pic>
        <p:nvPicPr>
          <p:cNvPr id="3" name="Picture 2" descr="ãåå¤å±å¤§å­¦ ã­ã´ãã®ç»åæ¤ç´¢çµæ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176" y="306132"/>
            <a:ext cx="821940" cy="6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">
            <a:extLst>
              <a:ext uri="{FF2B5EF4-FFF2-40B4-BE49-F238E27FC236}">
                <a16:creationId xmlns:a16="http://schemas.microsoft.com/office/drawing/2014/main" id="{DC7FA69A-B3FC-418F-BFDB-7DBCAC6EE958}"/>
              </a:ext>
            </a:extLst>
          </p:cNvPr>
          <p:cNvSpPr/>
          <p:nvPr userDrawn="1"/>
        </p:nvSpPr>
        <p:spPr>
          <a:xfrm>
            <a:off x="17610407" y="182530"/>
            <a:ext cx="390253" cy="9450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40" marR="40640" algn="ctr" defTabSz="9144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1600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3819942" y="306133"/>
            <a:ext cx="19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NAGOYA</a:t>
            </a:r>
            <a:r>
              <a:rPr kumimoji="1" lang="en-US" altLang="ja-JP" sz="1200" b="1" baseline="0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UNIVERSITY</a:t>
            </a:r>
            <a:endParaRPr kumimoji="1" lang="ja-JP" altLang="en-US" sz="1200" b="1" dirty="0">
              <a:solidFill>
                <a:schemeClr val="accent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C1CAD52D-52B8-42A0-802B-F4A422898696}"/>
              </a:ext>
            </a:extLst>
          </p:cNvPr>
          <p:cNvSpPr/>
          <p:nvPr userDrawn="1"/>
        </p:nvSpPr>
        <p:spPr>
          <a:xfrm>
            <a:off x="0" y="17127518"/>
            <a:ext cx="6625244" cy="873145"/>
          </a:xfrm>
          <a:prstGeom prst="rect">
            <a:avLst/>
          </a:prstGeom>
          <a:solidFill>
            <a:srgbClr val="BDB9B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 sz="3800"/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743AD4C9-84CD-4EF9-A59C-03226B55732F}"/>
              </a:ext>
            </a:extLst>
          </p:cNvPr>
          <p:cNvSpPr/>
          <p:nvPr userDrawn="1"/>
        </p:nvSpPr>
        <p:spPr>
          <a:xfrm>
            <a:off x="4464640" y="17127522"/>
            <a:ext cx="13536024" cy="8731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40" marR="40640" algn="ctr" defTabSz="9144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83611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10D8A-E512-4CDA-B7A2-D9F254EABA6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019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3275489" y="400021"/>
            <a:ext cx="4275157" cy="1581308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0017" y="400021"/>
            <a:ext cx="12525461" cy="15813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184AA7-4E00-4303-B0FA-C3F784679F7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426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37546" y="3611942"/>
            <a:ext cx="15525572" cy="11421255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6699FF"/>
              </a:buClr>
              <a:buFont typeface="Wingdings" panose="05000000000000000000" pitchFamily="2" charset="2"/>
              <a:buChar char="l"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buClr>
                <a:schemeClr val="accent6"/>
              </a:buClr>
              <a:defRPr sz="18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pic>
        <p:nvPicPr>
          <p:cNvPr id="1026" name="Picture 2" descr="ãåå¤å±å¤§å­¦ ã­ã´ãã®ç»åæ¤ç´¢çµæ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176" y="306132"/>
            <a:ext cx="821940" cy="6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">
            <a:extLst>
              <a:ext uri="{FF2B5EF4-FFF2-40B4-BE49-F238E27FC236}">
                <a16:creationId xmlns:a16="http://schemas.microsoft.com/office/drawing/2014/main" id="{DC7FA69A-B3FC-418F-BFDB-7DBCAC6EE958}"/>
              </a:ext>
            </a:extLst>
          </p:cNvPr>
          <p:cNvSpPr/>
          <p:nvPr userDrawn="1"/>
        </p:nvSpPr>
        <p:spPr>
          <a:xfrm>
            <a:off x="17610407" y="182530"/>
            <a:ext cx="390253" cy="9450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40" marR="40640" algn="ctr" defTabSz="9144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1600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3819942" y="306133"/>
            <a:ext cx="19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NAGOYA</a:t>
            </a:r>
            <a:r>
              <a:rPr kumimoji="1" lang="en-US" altLang="ja-JP" sz="1200" b="1" baseline="0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UNIVERSITY</a:t>
            </a:r>
            <a:endParaRPr kumimoji="1" lang="ja-JP" altLang="en-US" sz="1200" b="1" dirty="0">
              <a:solidFill>
                <a:schemeClr val="accent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ACB78C-394C-4BCF-90D4-18487A243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620001" y="17474986"/>
            <a:ext cx="1380659" cy="501612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C68697BD-75DA-4D40-B536-3DE2E83D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87" y="528806"/>
            <a:ext cx="16063092" cy="185637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2968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28171" y="4487673"/>
            <a:ext cx="15525572" cy="7487774"/>
          </a:xfrm>
        </p:spPr>
        <p:txBody>
          <a:bodyPr anchor="b"/>
          <a:lstStyle>
            <a:lvl1pPr>
              <a:defRPr sz="6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28171" y="12046285"/>
            <a:ext cx="15525572" cy="39376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E5A8F5-0C97-4EF6-A8FA-E52D4469BFD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pic>
        <p:nvPicPr>
          <p:cNvPr id="5" name="Picture 2" descr="ãåå¤å±å¤§å­¦ ã­ã´ãã®ç»åæ¤ç´¢çµæ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176" y="306132"/>
            <a:ext cx="821940" cy="6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">
            <a:extLst>
              <a:ext uri="{FF2B5EF4-FFF2-40B4-BE49-F238E27FC236}">
                <a16:creationId xmlns:a16="http://schemas.microsoft.com/office/drawing/2014/main" id="{DC7FA69A-B3FC-418F-BFDB-7DBCAC6EE958}"/>
              </a:ext>
            </a:extLst>
          </p:cNvPr>
          <p:cNvSpPr/>
          <p:nvPr userDrawn="1"/>
        </p:nvSpPr>
        <p:spPr>
          <a:xfrm>
            <a:off x="17610407" y="182530"/>
            <a:ext cx="390253" cy="9450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40" marR="40640" algn="ctr" defTabSz="9144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1600"/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13819942" y="306133"/>
            <a:ext cx="19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NAGOYA</a:t>
            </a:r>
            <a:r>
              <a:rPr kumimoji="1" lang="en-US" altLang="ja-JP" sz="1200" b="1" baseline="0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UNIVERSITY</a:t>
            </a:r>
            <a:endParaRPr kumimoji="1" lang="ja-JP" altLang="en-US" sz="1200" b="1" dirty="0">
              <a:solidFill>
                <a:schemeClr val="accent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079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37546" y="4791843"/>
            <a:ext cx="7612780" cy="114212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9150337" y="4791843"/>
            <a:ext cx="7612780" cy="114212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D136D-5D72-4D47-8955-1E74017D0EB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6127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0672" y="958375"/>
            <a:ext cx="15525572" cy="347929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40674" y="4412664"/>
            <a:ext cx="7615905" cy="21625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40674" y="6575242"/>
            <a:ext cx="7615905" cy="96711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12836" y="4412664"/>
            <a:ext cx="7653408" cy="21625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9112836" y="6575242"/>
            <a:ext cx="7653408" cy="96711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8D468-ABED-440E-8462-4CA24B0D407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7645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2015A-5D94-4750-8847-3727FBFFCFC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591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437F4-3C49-428F-96CA-4F40DF8E34F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48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0675" y="1200044"/>
            <a:ext cx="5806464" cy="42001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53408" y="2591769"/>
            <a:ext cx="9112836" cy="127921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240675" y="5400199"/>
            <a:ext cx="5806464" cy="10004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7269D-DE42-4F46-BA24-113ECCBC54E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3935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0675" y="1200044"/>
            <a:ext cx="5806464" cy="42001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7653408" y="2591769"/>
            <a:ext cx="9112836" cy="1279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240675" y="5400199"/>
            <a:ext cx="5806464" cy="10004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CE44C-A166-47E5-B92A-2BB18E25393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5978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1286687" y="528806"/>
            <a:ext cx="16063092" cy="185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</a:p>
        </p:txBody>
      </p:sp>
      <p:sp>
        <p:nvSpPr>
          <p:cNvPr id="1047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50624" y="17400641"/>
            <a:ext cx="1050039" cy="60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79981D2-34F0-4B72-9F47-91154806DD4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7299294" y="4464227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5400" dirty="0"/>
          </a:p>
        </p:txBody>
      </p:sp>
      <p:sp>
        <p:nvSpPr>
          <p:cNvPr id="13" name="四角形">
            <a:extLst>
              <a:ext uri="{FF2B5EF4-FFF2-40B4-BE49-F238E27FC236}">
                <a16:creationId xmlns:a16="http://schemas.microsoft.com/office/drawing/2014/main" id="{D064DABB-E4D7-48B5-8F8B-C9CCF40BBBE0}"/>
              </a:ext>
            </a:extLst>
          </p:cNvPr>
          <p:cNvSpPr/>
          <p:nvPr userDrawn="1"/>
        </p:nvSpPr>
        <p:spPr>
          <a:xfrm>
            <a:off x="495136" y="684148"/>
            <a:ext cx="425260" cy="15120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91000">
                <a:schemeClr val="accent1">
                  <a:lumMod val="75000"/>
                  <a:alpha val="52000"/>
                </a:schemeClr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40" marR="40640" algn="ctr" defTabSz="9144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600" kern="1200">
          <a:solidFill>
            <a:schemeClr val="accent1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58.png"/><Relationship Id="rId18" Type="http://schemas.openxmlformats.org/officeDocument/2006/relationships/image" Target="../media/image63.jpeg"/><Relationship Id="rId3" Type="http://schemas.openxmlformats.org/officeDocument/2006/relationships/image" Target="../media/image51.png"/><Relationship Id="rId21" Type="http://schemas.openxmlformats.org/officeDocument/2006/relationships/image" Target="../media/image66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17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jpe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60.jpe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jpeg"/><Relationship Id="rId4" Type="http://schemas.microsoft.com/office/2007/relationships/hdphoto" Target="../media/hdphoto3.wdp"/><Relationship Id="rId9" Type="http://schemas.openxmlformats.org/officeDocument/2006/relationships/image" Target="../media/image54.png"/><Relationship Id="rId14" Type="http://schemas.openxmlformats.org/officeDocument/2006/relationships/image" Target="../media/image59.jpe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chart" Target="../charts/chart1.xml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69.png"/><Relationship Id="rId4" Type="http://schemas.openxmlformats.org/officeDocument/2006/relationships/chart" Target="../charts/chart2.xml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chart" Target="../charts/chart4.xml"/><Relationship Id="rId18" Type="http://schemas.openxmlformats.org/officeDocument/2006/relationships/image" Target="../media/image82.png"/><Relationship Id="rId3" Type="http://schemas.openxmlformats.org/officeDocument/2006/relationships/image" Target="../media/image73.png"/><Relationship Id="rId21" Type="http://schemas.microsoft.com/office/2007/relationships/hdphoto" Target="../media/hdphoto10.wdp"/><Relationship Id="rId7" Type="http://schemas.openxmlformats.org/officeDocument/2006/relationships/image" Target="../media/image50.jpeg"/><Relationship Id="rId12" Type="http://schemas.openxmlformats.org/officeDocument/2006/relationships/chart" Target="../charts/chart3.xml"/><Relationship Id="rId17" Type="http://schemas.microsoft.com/office/2007/relationships/hdphoto" Target="../media/hdphoto8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78.jpeg"/><Relationship Id="rId5" Type="http://schemas.openxmlformats.org/officeDocument/2006/relationships/image" Target="../media/image74.png"/><Relationship Id="rId15" Type="http://schemas.openxmlformats.org/officeDocument/2006/relationships/image" Target="../media/image80.png"/><Relationship Id="rId10" Type="http://schemas.openxmlformats.org/officeDocument/2006/relationships/image" Target="../media/image77.jpeg"/><Relationship Id="rId19" Type="http://schemas.microsoft.com/office/2007/relationships/hdphoto" Target="../media/hdphoto9.wdp"/><Relationship Id="rId4" Type="http://schemas.microsoft.com/office/2007/relationships/hdphoto" Target="../media/hdphoto7.wdp"/><Relationship Id="rId9" Type="http://schemas.openxmlformats.org/officeDocument/2006/relationships/image" Target="../media/image76.jpe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90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5" Type="http://schemas.openxmlformats.org/officeDocument/2006/relationships/image" Target="../media/image92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87.png"/><Relationship Id="rId1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Relationship Id="rId9" Type="http://schemas.openxmlformats.org/officeDocument/2006/relationships/image" Target="../media/image10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19.png"/><Relationship Id="rId21" Type="http://schemas.openxmlformats.org/officeDocument/2006/relationships/image" Target="../media/image37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23" Type="http://schemas.openxmlformats.org/officeDocument/2006/relationships/image" Target="../media/image39.svg"/><Relationship Id="rId10" Type="http://schemas.openxmlformats.org/officeDocument/2006/relationships/image" Target="../media/image26.jpeg"/><Relationship Id="rId19" Type="http://schemas.openxmlformats.org/officeDocument/2006/relationships/image" Target="../media/image35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5" Type="http://schemas.openxmlformats.org/officeDocument/2006/relationships/image" Target="../media/image50.jpeg"/><Relationship Id="rId10" Type="http://schemas.openxmlformats.org/officeDocument/2006/relationships/image" Target="../media/image45.jpeg"/><Relationship Id="rId4" Type="http://schemas.openxmlformats.org/officeDocument/2006/relationships/image" Target="../media/image41.png"/><Relationship Id="rId9" Type="http://schemas.microsoft.com/office/2007/relationships/hdphoto" Target="../media/hdphoto2.wdp"/><Relationship Id="rId14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5074309" y="10024840"/>
            <a:ext cx="777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06000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endParaRPr lang="en-US" altLang="ja-JP" sz="2000" dirty="0">
              <a:solidFill>
                <a:schemeClr val="tx2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四角形">
            <a:extLst>
              <a:ext uri="{FF2B5EF4-FFF2-40B4-BE49-F238E27FC236}">
                <a16:creationId xmlns:a16="http://schemas.microsoft.com/office/drawing/2014/main" id="{E1CD05A6-3795-41E9-B4BD-6CECB9422E6C}"/>
              </a:ext>
            </a:extLst>
          </p:cNvPr>
          <p:cNvSpPr/>
          <p:nvPr userDrawn="1"/>
        </p:nvSpPr>
        <p:spPr>
          <a:xfrm>
            <a:off x="4532178" y="9182959"/>
            <a:ext cx="8856662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40" marR="40640" algn="ctr">
              <a:spcBef>
                <a:spcPts val="1200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 lang="ja-JP" altLang="en-US" sz="1600" dirty="0">
                <a:solidFill>
                  <a:schemeClr val="bg1"/>
                </a:solidFill>
              </a:rPr>
              <a:t>　　　　　　　　　　</a:t>
            </a:r>
            <a:endParaRPr lang="en-US" altLang="ja-JP" sz="1600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C04DF4E-1E79-4596-BD07-7CB28DEA8C60}"/>
              </a:ext>
            </a:extLst>
          </p:cNvPr>
          <p:cNvSpPr txBox="1"/>
          <p:nvPr/>
        </p:nvSpPr>
        <p:spPr>
          <a:xfrm>
            <a:off x="7058727" y="9673564"/>
            <a:ext cx="388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err="1">
                <a:ea typeface="メイリオ" panose="020B0604030504040204" pitchFamily="50" charset="-128"/>
                <a:cs typeface="Times New Roman" panose="02020603050405020304" pitchFamily="18" charset="0"/>
              </a:rPr>
              <a:t>Sojiro</a:t>
            </a:r>
            <a:r>
              <a:rPr lang="en-US" altLang="ja-JP" sz="3600" dirty="0">
                <a:ea typeface="メイリオ" panose="020B0604030504040204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3600" dirty="0" err="1">
                <a:ea typeface="メイリオ" panose="020B0604030504040204" pitchFamily="50" charset="-128"/>
                <a:cs typeface="Times New Roman" panose="02020603050405020304" pitchFamily="18" charset="0"/>
              </a:rPr>
              <a:t>Sugiura</a:t>
            </a:r>
            <a:endParaRPr lang="en-US" altLang="ja-JP" sz="3600" dirty="0"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186D05-3400-84EC-E6D2-9EE699D2B684}"/>
              </a:ext>
            </a:extLst>
          </p:cNvPr>
          <p:cNvSpPr txBox="1"/>
          <p:nvPr/>
        </p:nvSpPr>
        <p:spPr>
          <a:xfrm>
            <a:off x="7025335" y="10565187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000" dirty="0">
                <a:ea typeface="メイリオ" panose="020B0604030504040204" pitchFamily="50" charset="-128"/>
                <a:cs typeface="Times New Roman" panose="02020603050405020304" pitchFamily="18" charset="0"/>
              </a:rPr>
              <a:t>Nagoya University</a:t>
            </a:r>
          </a:p>
          <a:p>
            <a:pPr algn="just"/>
            <a:r>
              <a:rPr lang="en-US" altLang="ja-JP" sz="2000" dirty="0">
                <a:ea typeface="メイリオ" panose="020B0604030504040204" pitchFamily="50" charset="-128"/>
                <a:cs typeface="Times New Roman" panose="02020603050405020304" pitchFamily="18" charset="0"/>
              </a:rPr>
              <a:t>Engineering, 1</a:t>
            </a:r>
            <a:r>
              <a:rPr lang="en-US" altLang="ja-JP" sz="2000" baseline="30000" dirty="0">
                <a:ea typeface="メイリオ" panose="020B0604030504040204" pitchFamily="50" charset="-128"/>
                <a:cs typeface="Times New Roman" panose="02020603050405020304" pitchFamily="18" charset="0"/>
              </a:rPr>
              <a:t>st</a:t>
            </a:r>
            <a:r>
              <a:rPr lang="en-US" altLang="ja-JP" sz="2000" dirty="0">
                <a:ea typeface="メイリオ" panose="020B0604030504040204" pitchFamily="50" charset="-128"/>
                <a:cs typeface="Times New Roman" panose="02020603050405020304" pitchFamily="18" charset="0"/>
              </a:rPr>
              <a:t> doctoral student</a:t>
            </a:r>
          </a:p>
          <a:p>
            <a:pPr algn="just"/>
            <a:r>
              <a:rPr lang="en-US" altLang="ja-JP" sz="2000" dirty="0">
                <a:ea typeface="メイリオ" panose="020B0604030504040204" pitchFamily="50" charset="-128"/>
                <a:cs typeface="Times New Roman" panose="02020603050405020304" pitchFamily="18" charset="0"/>
              </a:rPr>
              <a:t>Intelligence robotics laboratory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8D1CE-E3B1-CFE9-A608-DA0B62FB524A}"/>
              </a:ext>
            </a:extLst>
          </p:cNvPr>
          <p:cNvSpPr txBox="1"/>
          <p:nvPr/>
        </p:nvSpPr>
        <p:spPr>
          <a:xfrm>
            <a:off x="2735635" y="6199555"/>
            <a:ext cx="133934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5400" dirty="0">
                <a:latin typeface="Calibri" panose="020F0502020204030204" pitchFamily="34" charset="0"/>
                <a:cs typeface="Calibri" panose="020F0502020204030204" pitchFamily="34" charset="0"/>
              </a:rPr>
              <a:t>Closed-Loop Physical Optimization </a:t>
            </a:r>
          </a:p>
          <a:p>
            <a:pPr algn="ctr"/>
            <a:r>
              <a:rPr lang="en-US" altLang="ja-JP" sz="5400" dirty="0">
                <a:latin typeface="Calibri" panose="020F0502020204030204" pitchFamily="34" charset="0"/>
                <a:cs typeface="Calibri" panose="020F0502020204030204" pitchFamily="34" charset="0"/>
              </a:rPr>
              <a:t>of Soft </a:t>
            </a:r>
            <a:r>
              <a:rPr lang="en-US" altLang="ja-JP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ja-JP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ensorized</a:t>
            </a:r>
            <a:r>
              <a:rPr lang="en-US" altLang="ja-JP" sz="5400" dirty="0">
                <a:latin typeface="Calibri" panose="020F0502020204030204" pitchFamily="34" charset="0"/>
                <a:cs typeface="Calibri" panose="020F0502020204030204" pitchFamily="34" charset="0"/>
              </a:rPr>
              <a:t> Gloves</a:t>
            </a:r>
          </a:p>
          <a:p>
            <a:pPr algn="ctr"/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ja-JP" sz="5400" dirty="0">
                <a:latin typeface="Calibri" panose="020F0502020204030204" pitchFamily="34" charset="0"/>
                <a:cs typeface="Calibri" panose="020F0502020204030204" pitchFamily="34" charset="0"/>
              </a:rPr>
              <a:t>nd High-Reproducible </a:t>
            </a:r>
            <a:r>
              <a:rPr lang="en-US" altLang="ja-JP" sz="5400">
                <a:latin typeface="Calibri" panose="020F0502020204030204" pitchFamily="34" charset="0"/>
                <a:cs typeface="Calibri" panose="020F0502020204030204" pitchFamily="34" charset="0"/>
              </a:rPr>
              <a:t>Sensor </a:t>
            </a:r>
            <a:r>
              <a:rPr lang="en-US" altLang="ja-JP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5400">
                <a:latin typeface="Calibri" panose="020F0502020204030204" pitchFamily="34" charset="0"/>
                <a:cs typeface="Calibri" panose="020F0502020204030204" pitchFamily="34" charset="0"/>
              </a:rPr>
              <a:t>rint</a:t>
            </a:r>
            <a:endParaRPr lang="en-US" altLang="ja-JP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F319526-3EB4-378D-4495-BF9A45B6183A}"/>
              </a:ext>
            </a:extLst>
          </p:cNvPr>
          <p:cNvSpPr/>
          <p:nvPr/>
        </p:nvSpPr>
        <p:spPr>
          <a:xfrm>
            <a:off x="499340" y="3001189"/>
            <a:ext cx="17357975" cy="671836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5ED13E-980D-F65D-95F1-AEE8D87BBE64}"/>
              </a:ext>
            </a:extLst>
          </p:cNvPr>
          <p:cNvSpPr/>
          <p:nvPr/>
        </p:nvSpPr>
        <p:spPr>
          <a:xfrm>
            <a:off x="9826748" y="8138297"/>
            <a:ext cx="7064759" cy="303124"/>
          </a:xfrm>
          <a:prstGeom prst="rect">
            <a:avLst/>
          </a:prstGeom>
          <a:solidFill>
            <a:srgbClr val="FFD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>
              <a:solidFill>
                <a:srgbClr val="FFC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8EB4F-1407-1BF0-AB37-9F3858C2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1211" y="13684306"/>
            <a:ext cx="8682350" cy="584308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Fig.3 Cornflour print: printability by the amount of cornflour.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81AEC-15A5-87D3-5044-C19589347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9</a:t>
            </a:fld>
            <a:endParaRPr lang="en-US" altLang="ja-JP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4AC42-741E-A57B-3443-39440FCB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Figure3-3 (Print 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AF98E5-F5D8-9697-593D-051D7CE8E5FD}"/>
              </a:ext>
            </a:extLst>
          </p:cNvPr>
          <p:cNvSpPr txBox="1"/>
          <p:nvPr/>
        </p:nvSpPr>
        <p:spPr>
          <a:xfrm>
            <a:off x="9831923" y="7520855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o cornflour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07A5B-CAF2-EC08-9057-53D2190B3C77}"/>
              </a:ext>
            </a:extLst>
          </p:cNvPr>
          <p:cNvSpPr txBox="1"/>
          <p:nvPr/>
        </p:nvSpPr>
        <p:spPr>
          <a:xfrm>
            <a:off x="13575546" y="7484620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ornflour 40 wt%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01B18A-DE7D-B039-5716-15147B18130E}"/>
              </a:ext>
            </a:extLst>
          </p:cNvPr>
          <p:cNvSpPr txBox="1"/>
          <p:nvPr/>
        </p:nvSpPr>
        <p:spPr>
          <a:xfrm>
            <a:off x="11491521" y="7484620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ornflour 20 wt%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D219D1-1271-2EF3-DA75-B59835782F57}"/>
              </a:ext>
            </a:extLst>
          </p:cNvPr>
          <p:cNvSpPr txBox="1"/>
          <p:nvPr/>
        </p:nvSpPr>
        <p:spPr>
          <a:xfrm>
            <a:off x="15451273" y="7484620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ornflour 60 wt%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6679C9-B8B6-25D9-5320-CD216B8CAD0B}"/>
              </a:ext>
            </a:extLst>
          </p:cNvPr>
          <p:cNvSpPr txBox="1"/>
          <p:nvPr/>
        </p:nvSpPr>
        <p:spPr>
          <a:xfrm>
            <a:off x="14328923" y="16345147"/>
            <a:ext cx="1540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Gelatine 60%wt</a:t>
            </a:r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8017322E-8BCD-9A47-3C02-0833487383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84" t="44103" r="31862" b="29637"/>
          <a:stretch/>
        </p:blipFill>
        <p:spPr>
          <a:xfrm rot="5400000">
            <a:off x="11339346" y="5652335"/>
            <a:ext cx="1942536" cy="1638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 descr="Text, letter&#10;&#10;Description automatically generated">
            <a:extLst>
              <a:ext uri="{FF2B5EF4-FFF2-40B4-BE49-F238E27FC236}">
                <a16:creationId xmlns:a16="http://schemas.microsoft.com/office/drawing/2014/main" id="{A02CEF90-9E48-CFC4-7161-D945870B34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63" t="39603" r="30905" b="35791"/>
          <a:stretch/>
        </p:blipFill>
        <p:spPr>
          <a:xfrm rot="5400000">
            <a:off x="9429592" y="5722479"/>
            <a:ext cx="1942534" cy="1497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 descr="Text, letter&#10;&#10;Description automatically generated">
            <a:extLst>
              <a:ext uri="{FF2B5EF4-FFF2-40B4-BE49-F238E27FC236}">
                <a16:creationId xmlns:a16="http://schemas.microsoft.com/office/drawing/2014/main" id="{AAE7A16A-5AFB-D4A6-F255-233EEB50E6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3432" r="27974" b="31165"/>
          <a:stretch/>
        </p:blipFill>
        <p:spPr>
          <a:xfrm rot="5400000">
            <a:off x="13361773" y="5606067"/>
            <a:ext cx="1942535" cy="168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 descr="Text, letter&#10;&#10;Description automatically generated">
            <a:extLst>
              <a:ext uri="{FF2B5EF4-FFF2-40B4-BE49-F238E27FC236}">
                <a16:creationId xmlns:a16="http://schemas.microsoft.com/office/drawing/2014/main" id="{CBCE877C-BF9B-2A09-186E-3C6ED93CC0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7424" r="26233" b="26534"/>
          <a:stretch/>
        </p:blipFill>
        <p:spPr>
          <a:xfrm rot="5400000">
            <a:off x="15268226" y="5648027"/>
            <a:ext cx="1942537" cy="1596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EFF029E2-339D-9851-D56F-B78DCE013D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42" y="3485480"/>
            <a:ext cx="1480701" cy="12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1E8802-4331-03E4-4155-604A88DA0D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508" y="3485480"/>
            <a:ext cx="1370250" cy="12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596AABFF-5C68-42F1-9D00-B40FACE934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570" y="3485480"/>
            <a:ext cx="1344281" cy="12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Icon&#10;&#10;Description automatically generated with medium confidence">
            <a:extLst>
              <a:ext uri="{FF2B5EF4-FFF2-40B4-BE49-F238E27FC236}">
                <a16:creationId xmlns:a16="http://schemas.microsoft.com/office/drawing/2014/main" id="{05660E03-6CE9-CFF2-532D-3B68ADAB171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458" y="3485480"/>
            <a:ext cx="1377993" cy="12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D916EA-E65C-FAE3-76FE-F855E050B4DE}"/>
              </a:ext>
            </a:extLst>
          </p:cNvPr>
          <p:cNvCxnSpPr/>
          <p:nvPr/>
        </p:nvCxnSpPr>
        <p:spPr>
          <a:xfrm>
            <a:off x="9739612" y="6972929"/>
            <a:ext cx="134457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ACB531-B688-22E6-B774-FA1E953A88E0}"/>
              </a:ext>
            </a:extLst>
          </p:cNvPr>
          <p:cNvSpPr txBox="1"/>
          <p:nvPr/>
        </p:nvSpPr>
        <p:spPr>
          <a:xfrm>
            <a:off x="9985992" y="6943556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 mm</a:t>
            </a:r>
            <a:endParaRPr lang="en-JP" sz="1600" dirty="0"/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12BB7CEB-F6D8-55A2-E2BA-981865FF3B56}"/>
              </a:ext>
            </a:extLst>
          </p:cNvPr>
          <p:cNvSpPr/>
          <p:nvPr/>
        </p:nvSpPr>
        <p:spPr>
          <a:xfrm>
            <a:off x="11177620" y="3761537"/>
            <a:ext cx="441610" cy="70788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EE174360-2531-FC25-64D9-17E645106B4A}"/>
              </a:ext>
            </a:extLst>
          </p:cNvPr>
          <p:cNvSpPr/>
          <p:nvPr/>
        </p:nvSpPr>
        <p:spPr>
          <a:xfrm>
            <a:off x="13109623" y="3761537"/>
            <a:ext cx="441610" cy="70788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058F3D22-D1CD-35B7-6ABA-33456BB47ABC}"/>
              </a:ext>
            </a:extLst>
          </p:cNvPr>
          <p:cNvSpPr/>
          <p:nvPr/>
        </p:nvSpPr>
        <p:spPr>
          <a:xfrm>
            <a:off x="14993905" y="3752074"/>
            <a:ext cx="441610" cy="70788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9DEDBE-BD68-062D-42A1-7891E1B08ADA}"/>
              </a:ext>
            </a:extLst>
          </p:cNvPr>
          <p:cNvCxnSpPr>
            <a:cxnSpLocks/>
          </p:cNvCxnSpPr>
          <p:nvPr/>
        </p:nvCxnSpPr>
        <p:spPr>
          <a:xfrm>
            <a:off x="9831923" y="8852691"/>
            <a:ext cx="7076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9E239E-12E2-850E-3564-D982975F8D4C}"/>
              </a:ext>
            </a:extLst>
          </p:cNvPr>
          <p:cNvCxnSpPr>
            <a:cxnSpLocks/>
          </p:cNvCxnSpPr>
          <p:nvPr/>
        </p:nvCxnSpPr>
        <p:spPr>
          <a:xfrm flipV="1">
            <a:off x="10324284" y="8083189"/>
            <a:ext cx="610393" cy="657662"/>
          </a:xfrm>
          <a:prstGeom prst="straightConnector1">
            <a:avLst/>
          </a:prstGeom>
          <a:ln w="38100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4F59DC-6535-3CA3-05E5-765071569C90}"/>
              </a:ext>
            </a:extLst>
          </p:cNvPr>
          <p:cNvSpPr txBox="1"/>
          <p:nvPr/>
        </p:nvSpPr>
        <p:spPr>
          <a:xfrm>
            <a:off x="12576732" y="8922187"/>
            <a:ext cx="19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Corn flour amount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A6F8A8E-39C0-F2D8-C3E4-02B6AC07BE51}"/>
              </a:ext>
            </a:extLst>
          </p:cNvPr>
          <p:cNvSpPr/>
          <p:nvPr/>
        </p:nvSpPr>
        <p:spPr>
          <a:xfrm flipH="1">
            <a:off x="10806620" y="7988593"/>
            <a:ext cx="771647" cy="706485"/>
          </a:xfrm>
          <a:prstGeom prst="arc">
            <a:avLst>
              <a:gd name="adj1" fmla="val 15975215"/>
              <a:gd name="adj2" fmla="val 19263411"/>
            </a:avLst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CE920C-6DFF-00A1-9CDB-EF42E5E81A4E}"/>
              </a:ext>
            </a:extLst>
          </p:cNvPr>
          <p:cNvCxnSpPr>
            <a:cxnSpLocks/>
          </p:cNvCxnSpPr>
          <p:nvPr/>
        </p:nvCxnSpPr>
        <p:spPr>
          <a:xfrm>
            <a:off x="13330428" y="7988593"/>
            <a:ext cx="3446767" cy="444816"/>
          </a:xfrm>
          <a:prstGeom prst="straightConnector1">
            <a:avLst/>
          </a:prstGeom>
          <a:ln w="38100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43B5CA-FE64-45D3-EBE4-234C3B31A0C3}"/>
              </a:ext>
            </a:extLst>
          </p:cNvPr>
          <p:cNvCxnSpPr>
            <a:cxnSpLocks/>
          </p:cNvCxnSpPr>
          <p:nvPr/>
        </p:nvCxnSpPr>
        <p:spPr>
          <a:xfrm>
            <a:off x="11208163" y="7988595"/>
            <a:ext cx="2080090" cy="0"/>
          </a:xfrm>
          <a:prstGeom prst="straightConnector1">
            <a:avLst/>
          </a:prstGeom>
          <a:ln w="38100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9F372266-C100-C44E-39B5-6279A428E3BD}"/>
              </a:ext>
            </a:extLst>
          </p:cNvPr>
          <p:cNvSpPr/>
          <p:nvPr/>
        </p:nvSpPr>
        <p:spPr>
          <a:xfrm>
            <a:off x="12991516" y="7988593"/>
            <a:ext cx="596505" cy="706485"/>
          </a:xfrm>
          <a:prstGeom prst="arc">
            <a:avLst>
              <a:gd name="adj1" fmla="val 15975215"/>
              <a:gd name="adj2" fmla="val 16769586"/>
            </a:avLst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E31BC0-023E-56B7-4E4E-A664B1131AAF}"/>
              </a:ext>
            </a:extLst>
          </p:cNvPr>
          <p:cNvSpPr/>
          <p:nvPr/>
        </p:nvSpPr>
        <p:spPr>
          <a:xfrm>
            <a:off x="9444965" y="3180067"/>
            <a:ext cx="7686576" cy="18201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CDB89E8-B45D-4499-095F-AB76754D4AFE}"/>
              </a:ext>
            </a:extLst>
          </p:cNvPr>
          <p:cNvSpPr/>
          <p:nvPr/>
        </p:nvSpPr>
        <p:spPr>
          <a:xfrm>
            <a:off x="9000331" y="5378541"/>
            <a:ext cx="8682350" cy="41222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A0E3720-63F7-173D-A7D6-82F48BB24C7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9831923" y="7690132"/>
            <a:ext cx="0" cy="12320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05C4939-25B4-A7B1-0986-CA4B3E1A86A7}"/>
              </a:ext>
            </a:extLst>
          </p:cNvPr>
          <p:cNvSpPr txBox="1"/>
          <p:nvPr/>
        </p:nvSpPr>
        <p:spPr>
          <a:xfrm rot="16200000">
            <a:off x="8958191" y="8145574"/>
            <a:ext cx="910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Viscosity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677B-6634-D9D4-3DDB-2C6F008E6D47}"/>
              </a:ext>
            </a:extLst>
          </p:cNvPr>
          <p:cNvSpPr txBox="1"/>
          <p:nvPr/>
        </p:nvSpPr>
        <p:spPr>
          <a:xfrm>
            <a:off x="11736772" y="4786120"/>
            <a:ext cx="320946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ea typeface="Meiryo UI" panose="020B0604030504040204" pitchFamily="34" charset="-128"/>
                <a:cs typeface="Calibri" panose="020F0502020204030204" pitchFamily="34" charset="0"/>
              </a:rPr>
              <a:t>(b) Mesh shape print process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42C2F-1CFF-C9A5-E93F-C6C0993C0BE9}"/>
              </a:ext>
            </a:extLst>
          </p:cNvPr>
          <p:cNvSpPr txBox="1"/>
          <p:nvPr/>
        </p:nvSpPr>
        <p:spPr>
          <a:xfrm>
            <a:off x="12516818" y="9319439"/>
            <a:ext cx="240706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ea typeface="Meiryo UI" panose="020B0604030504040204" pitchFamily="34" charset="-128"/>
                <a:cs typeface="Calibri" panose="020F0502020204030204" pitchFamily="34" charset="0"/>
              </a:rPr>
              <a:t>(c) Mesh print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9BB1C-173E-8A85-12D2-3B1233F2FF4A}"/>
              </a:ext>
            </a:extLst>
          </p:cNvPr>
          <p:cNvSpPr txBox="1"/>
          <p:nvPr/>
        </p:nvSpPr>
        <p:spPr>
          <a:xfrm>
            <a:off x="16372889" y="16346964"/>
            <a:ext cx="1775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600" dirty="0">
                <a:latin typeface="+mn-lt"/>
              </a:rPr>
              <a:t>Glaphene 10%wt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E2CF4-D1C5-EF2B-71CD-4D558B9361F5}"/>
              </a:ext>
            </a:extLst>
          </p:cNvPr>
          <p:cNvSpPr txBox="1"/>
          <p:nvPr/>
        </p:nvSpPr>
        <p:spPr>
          <a:xfrm>
            <a:off x="12578848" y="810955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+mn-lt"/>
              </a:rPr>
              <a:t>Fine print zone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BB84A7-167D-1190-6679-A2F2F22712C0}"/>
              </a:ext>
            </a:extLst>
          </p:cNvPr>
          <p:cNvSpPr txBox="1"/>
          <p:nvPr/>
        </p:nvSpPr>
        <p:spPr>
          <a:xfrm>
            <a:off x="363141" y="15427293"/>
            <a:ext cx="41096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n-lt"/>
              </a:rPr>
              <a:t>S</a:t>
            </a:r>
            <a:r>
              <a:rPr lang="en-JP" sz="3200" dirty="0">
                <a:latin typeface="+mn-lt"/>
              </a:rPr>
              <a:t>hear thinning</a:t>
            </a:r>
          </a:p>
          <a:p>
            <a:r>
              <a:rPr lang="en-GB" sz="3200" dirty="0">
                <a:latin typeface="+mn-lt"/>
              </a:rPr>
              <a:t>C</a:t>
            </a:r>
            <a:r>
              <a:rPr lang="en-JP" sz="3200" dirty="0">
                <a:latin typeface="+mn-lt"/>
              </a:rPr>
              <a:t>ontinuous extrusion</a:t>
            </a:r>
          </a:p>
          <a:p>
            <a:r>
              <a:rPr lang="en-GB" sz="3200" dirty="0">
                <a:latin typeface="+mn-lt"/>
              </a:rPr>
              <a:t>R</a:t>
            </a:r>
            <a:r>
              <a:rPr lang="en-JP" sz="3200" dirty="0">
                <a:latin typeface="+mn-lt"/>
              </a:rPr>
              <a:t>apid viscosity increase</a:t>
            </a:r>
          </a:p>
          <a:p>
            <a:r>
              <a:rPr lang="en-JP" sz="3200" dirty="0">
                <a:latin typeface="+mn-lt"/>
              </a:rPr>
              <a:t>No delamination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28E266-FBD1-736D-27F5-3A8A2037FD23}"/>
              </a:ext>
            </a:extLst>
          </p:cNvPr>
          <p:cNvSpPr txBox="1"/>
          <p:nvPr/>
        </p:nvSpPr>
        <p:spPr>
          <a:xfrm>
            <a:off x="6666610" y="15444889"/>
            <a:ext cx="74174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+mn-lt"/>
              </a:rPr>
              <a:t>R</a:t>
            </a:r>
            <a:r>
              <a:rPr lang="en-JP" sz="3200" dirty="0">
                <a:latin typeface="+mn-lt"/>
              </a:rPr>
              <a:t>apid viscosity increase ← Contact angle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JP" sz="3200" dirty="0">
                <a:latin typeface="+mn-lt"/>
              </a:rPr>
              <a:t>Apporopriate viscosity ← Mesh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JP" sz="3200" dirty="0">
                <a:latin typeface="+mn-lt"/>
              </a:rPr>
              <a:t>Material electric property ← cast test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00BEB6-430D-1F7D-6309-F6C34259F54E}"/>
              </a:ext>
            </a:extLst>
          </p:cNvPr>
          <p:cNvCxnSpPr>
            <a:cxnSpLocks/>
          </p:cNvCxnSpPr>
          <p:nvPr/>
        </p:nvCxnSpPr>
        <p:spPr>
          <a:xfrm>
            <a:off x="1410408" y="8250427"/>
            <a:ext cx="62910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2AFD2F-3852-8D68-D597-0528945D67DF}"/>
              </a:ext>
            </a:extLst>
          </p:cNvPr>
          <p:cNvCxnSpPr>
            <a:cxnSpLocks/>
          </p:cNvCxnSpPr>
          <p:nvPr/>
        </p:nvCxnSpPr>
        <p:spPr>
          <a:xfrm flipV="1">
            <a:off x="1410408" y="5000256"/>
            <a:ext cx="0" cy="3250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2293058-1C1D-7063-A551-AFF1A8735952}"/>
              </a:ext>
            </a:extLst>
          </p:cNvPr>
          <p:cNvSpPr txBox="1"/>
          <p:nvPr/>
        </p:nvSpPr>
        <p:spPr>
          <a:xfrm>
            <a:off x="6369634" y="8317505"/>
            <a:ext cx="2134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JP" sz="2800" dirty="0">
                <a:latin typeface="Calibri" panose="020F0502020204030204" pitchFamily="34" charset="0"/>
                <a:cs typeface="Calibri" panose="020F0502020204030204" pitchFamily="34" charset="0"/>
              </a:rPr>
              <a:t>emperature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E5E4B7-4DED-3CC4-8579-9370AA1F846F}"/>
              </a:ext>
            </a:extLst>
          </p:cNvPr>
          <p:cNvSpPr txBox="1"/>
          <p:nvPr/>
        </p:nvSpPr>
        <p:spPr>
          <a:xfrm rot="16200000">
            <a:off x="266928" y="6674721"/>
            <a:ext cx="145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Viscosity</a:t>
            </a:r>
            <a:endParaRPr lang="en-JP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5DE997-CE7B-2EE5-3445-F40A92A14D09}"/>
              </a:ext>
            </a:extLst>
          </p:cNvPr>
          <p:cNvSpPr txBox="1"/>
          <p:nvPr/>
        </p:nvSpPr>
        <p:spPr>
          <a:xfrm>
            <a:off x="2046768" y="8346820"/>
            <a:ext cx="87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30℃</a:t>
            </a:r>
            <a:endParaRPr lang="en-JP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5FD00-6F8A-B343-866D-293CD81EFA4F}"/>
              </a:ext>
            </a:extLst>
          </p:cNvPr>
          <p:cNvSpPr txBox="1"/>
          <p:nvPr/>
        </p:nvSpPr>
        <p:spPr>
          <a:xfrm>
            <a:off x="3250141" y="8346820"/>
            <a:ext cx="87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35℃</a:t>
            </a:r>
            <a:endParaRPr lang="en-JP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4DD995-935B-8422-D1E2-C7513BBDEBEF}"/>
              </a:ext>
            </a:extLst>
          </p:cNvPr>
          <p:cNvSpPr txBox="1"/>
          <p:nvPr/>
        </p:nvSpPr>
        <p:spPr>
          <a:xfrm>
            <a:off x="4340677" y="8343488"/>
            <a:ext cx="87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40℃</a:t>
            </a:r>
            <a:endParaRPr lang="en-JP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4B30B-D1C9-55EF-8AD3-A0D948C3B470}"/>
              </a:ext>
            </a:extLst>
          </p:cNvPr>
          <p:cNvSpPr txBox="1"/>
          <p:nvPr/>
        </p:nvSpPr>
        <p:spPr>
          <a:xfrm>
            <a:off x="5430809" y="8343488"/>
            <a:ext cx="87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45℃</a:t>
            </a:r>
            <a:endParaRPr lang="en-JP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8DE0A5-BC0E-EA37-E1F6-47989C7CC052}"/>
              </a:ext>
            </a:extLst>
          </p:cNvPr>
          <p:cNvSpPr/>
          <p:nvPr/>
        </p:nvSpPr>
        <p:spPr>
          <a:xfrm>
            <a:off x="1473549" y="6342723"/>
            <a:ext cx="6154797" cy="7697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5000">
                <a:srgbClr val="FFD6E8"/>
              </a:gs>
              <a:gs pos="71000">
                <a:srgbClr val="FFD6E8"/>
              </a:gs>
              <a:gs pos="99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>
              <a:solidFill>
                <a:srgbClr val="FFC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86FDB0-D03A-72E3-4A22-DE0A3B8F51BD}"/>
              </a:ext>
            </a:extLst>
          </p:cNvPr>
          <p:cNvSpPr txBox="1"/>
          <p:nvPr/>
        </p:nvSpPr>
        <p:spPr>
          <a:xfrm>
            <a:off x="5274817" y="64519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800" dirty="0">
                <a:latin typeface="Calibri" panose="020F0502020204030204" pitchFamily="34" charset="0"/>
                <a:cs typeface="Calibri" panose="020F0502020204030204" pitchFamily="34" charset="0"/>
              </a:rPr>
              <a:t>Fine 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JP" sz="2800" dirty="0">
                <a:latin typeface="Calibri" panose="020F0502020204030204" pitchFamily="34" charset="0"/>
                <a:cs typeface="Calibri" panose="020F0502020204030204" pitchFamily="34" charset="0"/>
              </a:rPr>
              <a:t>rint zone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66A8466-5D7B-AAD1-B637-914C3A4948C4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3253186" y="6603181"/>
            <a:ext cx="2615403" cy="658388"/>
          </a:xfrm>
          <a:prstGeom prst="line">
            <a:avLst/>
          </a:prstGeom>
          <a:ln w="5715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2279C9-EA73-D178-23CE-6965FFB74559}"/>
              </a:ext>
            </a:extLst>
          </p:cNvPr>
          <p:cNvCxnSpPr>
            <a:cxnSpLocks/>
          </p:cNvCxnSpPr>
          <p:nvPr/>
        </p:nvCxnSpPr>
        <p:spPr>
          <a:xfrm flipH="1" flipV="1">
            <a:off x="4672920" y="7153274"/>
            <a:ext cx="1187209" cy="294242"/>
          </a:xfrm>
          <a:prstGeom prst="line">
            <a:avLst/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215F6EC-475F-6274-FC7B-B79AD7FF0F4F}"/>
              </a:ext>
            </a:extLst>
          </p:cNvPr>
          <p:cNvCxnSpPr>
            <a:cxnSpLocks/>
          </p:cNvCxnSpPr>
          <p:nvPr/>
        </p:nvCxnSpPr>
        <p:spPr>
          <a:xfrm flipH="1" flipV="1">
            <a:off x="3665433" y="6052518"/>
            <a:ext cx="897801" cy="1035967"/>
          </a:xfrm>
          <a:prstGeom prst="line">
            <a:avLst/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28A17B-87DE-6ABE-87C8-8BB62779DEBF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1997192" y="5722720"/>
            <a:ext cx="1535525" cy="267600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31EAF15-B38A-5575-B1AA-7061C4767772}"/>
              </a:ext>
            </a:extLst>
          </p:cNvPr>
          <p:cNvCxnSpPr>
            <a:cxnSpLocks/>
            <a:stCxn id="97" idx="0"/>
          </p:cNvCxnSpPr>
          <p:nvPr/>
        </p:nvCxnSpPr>
        <p:spPr>
          <a:xfrm flipH="1" flipV="1">
            <a:off x="2268412" y="5626419"/>
            <a:ext cx="836793" cy="891955"/>
          </a:xfrm>
          <a:prstGeom prst="line">
            <a:avLst/>
          </a:prstGeom>
          <a:ln w="5715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7DFCFC-7AB6-BED1-7B01-EAE50F711D1C}"/>
              </a:ext>
            </a:extLst>
          </p:cNvPr>
          <p:cNvCxnSpPr>
            <a:cxnSpLocks/>
            <a:stCxn id="98" idx="2"/>
          </p:cNvCxnSpPr>
          <p:nvPr/>
        </p:nvCxnSpPr>
        <p:spPr>
          <a:xfrm flipH="1" flipV="1">
            <a:off x="2020801" y="5556883"/>
            <a:ext cx="129417" cy="25453"/>
          </a:xfrm>
          <a:prstGeom prst="line">
            <a:avLst/>
          </a:prstGeom>
          <a:ln w="5715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3FE582D-2215-05AD-43B5-CB9B15786193}"/>
              </a:ext>
            </a:extLst>
          </p:cNvPr>
          <p:cNvCxnSpPr>
            <a:cxnSpLocks/>
            <a:endCxn id="99" idx="2"/>
          </p:cNvCxnSpPr>
          <p:nvPr/>
        </p:nvCxnSpPr>
        <p:spPr>
          <a:xfrm flipH="1" flipV="1">
            <a:off x="4178854" y="7533936"/>
            <a:ext cx="1529898" cy="336546"/>
          </a:xfrm>
          <a:prstGeom prst="line">
            <a:avLst/>
          </a:prstGeom>
          <a:ln w="57150">
            <a:solidFill>
              <a:srgbClr val="91DBF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19EBC9C7-17AD-EA76-68C5-F6184C0B182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" t="31969" r="76186" b="50174"/>
          <a:stretch/>
        </p:blipFill>
        <p:spPr>
          <a:xfrm rot="5400000">
            <a:off x="2946023" y="3964694"/>
            <a:ext cx="1168369" cy="1027375"/>
          </a:xfrm>
          <a:prstGeom prst="rect">
            <a:avLst/>
          </a:prstGeom>
        </p:spPr>
      </p:pic>
      <p:pic>
        <p:nvPicPr>
          <p:cNvPr id="66" name="Picture 65" descr="A picture containing indoor&#10;&#10;Description automatically generated">
            <a:extLst>
              <a:ext uri="{FF2B5EF4-FFF2-40B4-BE49-F238E27FC236}">
                <a16:creationId xmlns:a16="http://schemas.microsoft.com/office/drawing/2014/main" id="{EDDDFA25-1FE0-07EC-DF57-0B87B09250E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0" t="36497" r="73943" b="44580"/>
          <a:stretch/>
        </p:blipFill>
        <p:spPr>
          <a:xfrm rot="5400000">
            <a:off x="6352676" y="7182835"/>
            <a:ext cx="1000706" cy="860014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0810A3B-E512-64EE-9737-ABC19C26A7BD}"/>
              </a:ext>
            </a:extLst>
          </p:cNvPr>
          <p:cNvCxnSpPr>
            <a:cxnSpLocks/>
          </p:cNvCxnSpPr>
          <p:nvPr/>
        </p:nvCxnSpPr>
        <p:spPr>
          <a:xfrm>
            <a:off x="5839124" y="7433281"/>
            <a:ext cx="481809" cy="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F56B8BA0-002E-45DA-E170-8492A2A8AB4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t="29889" r="73805" b="50175"/>
          <a:stretch/>
        </p:blipFill>
        <p:spPr>
          <a:xfrm rot="5400000">
            <a:off x="4215538" y="3945104"/>
            <a:ext cx="1149300" cy="104847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030BEC-D5CB-6BDD-D043-D64288B89B83}"/>
              </a:ext>
            </a:extLst>
          </p:cNvPr>
          <p:cNvCxnSpPr>
            <a:cxnSpLocks/>
            <a:stCxn id="99" idx="0"/>
            <a:endCxn id="101" idx="0"/>
          </p:cNvCxnSpPr>
          <p:nvPr/>
        </p:nvCxnSpPr>
        <p:spPr>
          <a:xfrm flipH="1" flipV="1">
            <a:off x="3545116" y="6827762"/>
            <a:ext cx="485757" cy="621367"/>
          </a:xfrm>
          <a:prstGeom prst="line">
            <a:avLst/>
          </a:prstGeom>
          <a:ln w="57150">
            <a:solidFill>
              <a:srgbClr val="91DBF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42F0F47-2D3E-D3E2-1CE4-801AB232F0ED}"/>
              </a:ext>
            </a:extLst>
          </p:cNvPr>
          <p:cNvCxnSpPr>
            <a:cxnSpLocks/>
          </p:cNvCxnSpPr>
          <p:nvPr/>
        </p:nvCxnSpPr>
        <p:spPr>
          <a:xfrm flipH="1" flipV="1">
            <a:off x="5313860" y="7542211"/>
            <a:ext cx="500220" cy="128525"/>
          </a:xfrm>
          <a:prstGeom prst="line">
            <a:avLst/>
          </a:prstGeom>
          <a:ln w="571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C485E5B-D852-2FC3-E25D-5B2400676129}"/>
              </a:ext>
            </a:extLst>
          </p:cNvPr>
          <p:cNvCxnSpPr>
            <a:cxnSpLocks/>
            <a:endCxn id="62" idx="0"/>
          </p:cNvCxnSpPr>
          <p:nvPr/>
        </p:nvCxnSpPr>
        <p:spPr>
          <a:xfrm flipH="1" flipV="1">
            <a:off x="4577981" y="6746848"/>
            <a:ext cx="582017" cy="691307"/>
          </a:xfrm>
          <a:prstGeom prst="line">
            <a:avLst/>
          </a:prstGeom>
          <a:ln w="571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00B01D5-E898-C2C4-D3E5-B0E7BDFE6FCF}"/>
              </a:ext>
            </a:extLst>
          </p:cNvPr>
          <p:cNvCxnSpPr>
            <a:cxnSpLocks/>
          </p:cNvCxnSpPr>
          <p:nvPr/>
        </p:nvCxnSpPr>
        <p:spPr>
          <a:xfrm flipH="1" flipV="1">
            <a:off x="1976786" y="6136767"/>
            <a:ext cx="2450926" cy="503788"/>
          </a:xfrm>
          <a:prstGeom prst="line">
            <a:avLst/>
          </a:prstGeom>
          <a:ln w="571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C95A7924-CD02-9FBF-6B91-D8CEF0066FAC}"/>
              </a:ext>
            </a:extLst>
          </p:cNvPr>
          <p:cNvSpPr/>
          <p:nvPr/>
        </p:nvSpPr>
        <p:spPr>
          <a:xfrm rot="13410744" flipH="1">
            <a:off x="4954520" y="7218466"/>
            <a:ext cx="585871" cy="250301"/>
          </a:xfrm>
          <a:prstGeom prst="arc">
            <a:avLst>
              <a:gd name="adj1" fmla="val 15975215"/>
              <a:gd name="adj2" fmla="val 20083791"/>
            </a:avLst>
          </a:prstGeom>
          <a:ln w="571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0415747D-04FB-1847-640C-65A111490F5A}"/>
              </a:ext>
            </a:extLst>
          </p:cNvPr>
          <p:cNvSpPr/>
          <p:nvPr/>
        </p:nvSpPr>
        <p:spPr>
          <a:xfrm rot="2535388" flipH="1">
            <a:off x="4194858" y="6708782"/>
            <a:ext cx="585871" cy="250301"/>
          </a:xfrm>
          <a:prstGeom prst="arc">
            <a:avLst>
              <a:gd name="adj1" fmla="val 15975215"/>
              <a:gd name="adj2" fmla="val 20083791"/>
            </a:avLst>
          </a:prstGeom>
          <a:ln w="571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B33E2F18-E8D7-CCF0-A2B6-99369A1E2696}"/>
              </a:ext>
            </a:extLst>
          </p:cNvPr>
          <p:cNvSpPr/>
          <p:nvPr/>
        </p:nvSpPr>
        <p:spPr>
          <a:xfrm rot="2210827" flipH="1">
            <a:off x="3232575" y="6005285"/>
            <a:ext cx="585871" cy="472286"/>
          </a:xfrm>
          <a:prstGeom prst="arc">
            <a:avLst>
              <a:gd name="adj1" fmla="val 15975215"/>
              <a:gd name="adj2" fmla="val 18312202"/>
            </a:avLst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FD19B381-6C56-81DA-25EB-23DDE94E4554}"/>
              </a:ext>
            </a:extLst>
          </p:cNvPr>
          <p:cNvSpPr/>
          <p:nvPr/>
        </p:nvSpPr>
        <p:spPr>
          <a:xfrm rot="13410744" flipH="1">
            <a:off x="4436737" y="6795770"/>
            <a:ext cx="472366" cy="331008"/>
          </a:xfrm>
          <a:prstGeom prst="arc">
            <a:avLst>
              <a:gd name="adj1" fmla="val 15975215"/>
              <a:gd name="adj2" fmla="val 19266368"/>
            </a:avLst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18EE7E3-CA7F-1B90-1B11-B045D3301348}"/>
              </a:ext>
            </a:extLst>
          </p:cNvPr>
          <p:cNvCxnSpPr>
            <a:cxnSpLocks/>
            <a:stCxn id="83" idx="2"/>
            <a:endCxn id="64" idx="3"/>
          </p:cNvCxnSpPr>
          <p:nvPr/>
        </p:nvCxnSpPr>
        <p:spPr>
          <a:xfrm flipH="1" flipV="1">
            <a:off x="3530207" y="5062566"/>
            <a:ext cx="2510" cy="92775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EE99A037-6087-6425-5CA2-284282C56DA0}"/>
              </a:ext>
            </a:extLst>
          </p:cNvPr>
          <p:cNvSpPr/>
          <p:nvPr/>
        </p:nvSpPr>
        <p:spPr>
          <a:xfrm rot="13410744" flipH="1">
            <a:off x="2990705" y="6240422"/>
            <a:ext cx="472366" cy="331008"/>
          </a:xfrm>
          <a:prstGeom prst="arc">
            <a:avLst>
              <a:gd name="adj1" fmla="val 15975215"/>
              <a:gd name="adj2" fmla="val 19266368"/>
            </a:avLst>
          </a:prstGeom>
          <a:ln w="5715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F9937F4-77A9-8BC2-53BF-1DEE7349F700}"/>
              </a:ext>
            </a:extLst>
          </p:cNvPr>
          <p:cNvCxnSpPr>
            <a:cxnSpLocks/>
          </p:cNvCxnSpPr>
          <p:nvPr/>
        </p:nvCxnSpPr>
        <p:spPr>
          <a:xfrm flipH="1" flipV="1">
            <a:off x="1976785" y="6467321"/>
            <a:ext cx="1396551" cy="250940"/>
          </a:xfrm>
          <a:prstGeom prst="line">
            <a:avLst/>
          </a:prstGeom>
          <a:ln w="57150">
            <a:solidFill>
              <a:srgbClr val="91DBF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>
            <a:extLst>
              <a:ext uri="{FF2B5EF4-FFF2-40B4-BE49-F238E27FC236}">
                <a16:creationId xmlns:a16="http://schemas.microsoft.com/office/drawing/2014/main" id="{12AE64BA-90D3-0A3A-3411-860D8E573CEE}"/>
              </a:ext>
            </a:extLst>
          </p:cNvPr>
          <p:cNvSpPr/>
          <p:nvPr/>
        </p:nvSpPr>
        <p:spPr>
          <a:xfrm rot="2210827" flipH="1">
            <a:off x="1850076" y="5597301"/>
            <a:ext cx="585871" cy="472286"/>
          </a:xfrm>
          <a:prstGeom prst="arc">
            <a:avLst>
              <a:gd name="adj1" fmla="val 15975215"/>
              <a:gd name="adj2" fmla="val 18312202"/>
            </a:avLst>
          </a:prstGeom>
          <a:ln w="5715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1A4EECB5-59F5-1EB6-7D3C-719E254C052F}"/>
              </a:ext>
            </a:extLst>
          </p:cNvPr>
          <p:cNvSpPr/>
          <p:nvPr/>
        </p:nvSpPr>
        <p:spPr>
          <a:xfrm rot="13410744" flipH="1">
            <a:off x="3916373" y="7171177"/>
            <a:ext cx="472366" cy="331008"/>
          </a:xfrm>
          <a:prstGeom prst="arc">
            <a:avLst>
              <a:gd name="adj1" fmla="val 15975215"/>
              <a:gd name="adj2" fmla="val 19266368"/>
            </a:avLst>
          </a:prstGeom>
          <a:ln w="57150">
            <a:solidFill>
              <a:srgbClr val="91DBF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28F1F7DB-0232-545C-DF96-A652F518FF19}"/>
              </a:ext>
            </a:extLst>
          </p:cNvPr>
          <p:cNvSpPr/>
          <p:nvPr/>
        </p:nvSpPr>
        <p:spPr>
          <a:xfrm rot="2535388" flipH="1">
            <a:off x="3161993" y="6789696"/>
            <a:ext cx="585871" cy="250301"/>
          </a:xfrm>
          <a:prstGeom prst="arc">
            <a:avLst>
              <a:gd name="adj1" fmla="val 15975215"/>
              <a:gd name="adj2" fmla="val 20083791"/>
            </a:avLst>
          </a:prstGeom>
          <a:ln w="57150">
            <a:solidFill>
              <a:srgbClr val="91DBF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D5ACF4E-2CCD-1854-56B8-72880C2946BB}"/>
              </a:ext>
            </a:extLst>
          </p:cNvPr>
          <p:cNvCxnSpPr>
            <a:cxnSpLocks/>
            <a:endCxn id="78" idx="3"/>
          </p:cNvCxnSpPr>
          <p:nvPr/>
        </p:nvCxnSpPr>
        <p:spPr>
          <a:xfrm flipV="1">
            <a:off x="3546376" y="5043994"/>
            <a:ext cx="1243812" cy="1594348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0D75500-9811-2612-DFF3-D42E2E4E6567}"/>
              </a:ext>
            </a:extLst>
          </p:cNvPr>
          <p:cNvSpPr txBox="1"/>
          <p:nvPr/>
        </p:nvSpPr>
        <p:spPr>
          <a:xfrm>
            <a:off x="2926683" y="3381825"/>
            <a:ext cx="1201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Corn 20%wt</a:t>
            </a:r>
          </a:p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35 ℃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11AC1D7-C06B-4A1F-BB6B-1B1740E0DC52}"/>
              </a:ext>
            </a:extLst>
          </p:cNvPr>
          <p:cNvSpPr txBox="1"/>
          <p:nvPr/>
        </p:nvSpPr>
        <p:spPr>
          <a:xfrm>
            <a:off x="4204266" y="3380001"/>
            <a:ext cx="1201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Corn 40%wt</a:t>
            </a:r>
          </a:p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35 ℃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97849FE-6DB7-39BE-0562-4824C8D4A59C}"/>
              </a:ext>
            </a:extLst>
          </p:cNvPr>
          <p:cNvSpPr txBox="1"/>
          <p:nvPr/>
        </p:nvSpPr>
        <p:spPr>
          <a:xfrm>
            <a:off x="7225349" y="7333656"/>
            <a:ext cx="1201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Corn 20%wt</a:t>
            </a:r>
          </a:p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45 ℃</a:t>
            </a:r>
          </a:p>
        </p:txBody>
      </p:sp>
      <p:pic>
        <p:nvPicPr>
          <p:cNvPr id="118" name="Picture 117" descr="A picture containing indoor, bed, cloth, blanket&#10;&#10;Description automatically generated">
            <a:extLst>
              <a:ext uri="{FF2B5EF4-FFF2-40B4-BE49-F238E27FC236}">
                <a16:creationId xmlns:a16="http://schemas.microsoft.com/office/drawing/2014/main" id="{31CBD879-3592-AE2F-E3BF-6F875B3910E5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t="27089" r="83920" b="61397"/>
          <a:stretch/>
        </p:blipFill>
        <p:spPr>
          <a:xfrm rot="5400000">
            <a:off x="5426121" y="4061955"/>
            <a:ext cx="1154163" cy="832029"/>
          </a:xfrm>
          <a:prstGeom prst="rect">
            <a:avLst/>
          </a:prstGeom>
        </p:spPr>
      </p:pic>
      <p:pic>
        <p:nvPicPr>
          <p:cNvPr id="120" name="Picture 119" descr="A picture containing indoor, bed, blanket&#10;&#10;Description automatically generated">
            <a:extLst>
              <a:ext uri="{FF2B5EF4-FFF2-40B4-BE49-F238E27FC236}">
                <a16:creationId xmlns:a16="http://schemas.microsoft.com/office/drawing/2014/main" id="{A8F0606C-3B6D-EB76-E5F9-11C9D9EA59D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3" t="34038" r="65876" b="53508"/>
          <a:stretch/>
        </p:blipFill>
        <p:spPr>
          <a:xfrm rot="5400000">
            <a:off x="1852304" y="7240285"/>
            <a:ext cx="891956" cy="777053"/>
          </a:xfrm>
          <a:prstGeom prst="rect">
            <a:avLst/>
          </a:prstGeom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67B7BBD-7741-1509-D3C5-F08EE146892C}"/>
              </a:ext>
            </a:extLst>
          </p:cNvPr>
          <p:cNvCxnSpPr>
            <a:cxnSpLocks/>
          </p:cNvCxnSpPr>
          <p:nvPr/>
        </p:nvCxnSpPr>
        <p:spPr>
          <a:xfrm>
            <a:off x="2294287" y="6556389"/>
            <a:ext cx="0" cy="648072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A9861B8F-F8FB-7839-D220-B994C5180C49}"/>
              </a:ext>
            </a:extLst>
          </p:cNvPr>
          <p:cNvSpPr txBox="1"/>
          <p:nvPr/>
        </p:nvSpPr>
        <p:spPr>
          <a:xfrm>
            <a:off x="2729655" y="7406361"/>
            <a:ext cx="1007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Salt 8wt%</a:t>
            </a:r>
          </a:p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30 ℃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1FE6535-EDD2-44E8-CCF7-F468D55E5B79}"/>
              </a:ext>
            </a:extLst>
          </p:cNvPr>
          <p:cNvCxnSpPr>
            <a:cxnSpLocks/>
            <a:endCxn id="118" idx="3"/>
          </p:cNvCxnSpPr>
          <p:nvPr/>
        </p:nvCxnSpPr>
        <p:spPr>
          <a:xfrm flipV="1">
            <a:off x="4606719" y="5055051"/>
            <a:ext cx="1396483" cy="162990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2F11B4E-4887-0D9B-01D3-17AD0C1BEAD5}"/>
              </a:ext>
            </a:extLst>
          </p:cNvPr>
          <p:cNvSpPr txBox="1"/>
          <p:nvPr/>
        </p:nvSpPr>
        <p:spPr>
          <a:xfrm>
            <a:off x="5536482" y="3374209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40 ℃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8BBF079-010E-4040-B532-FDF709582882}"/>
              </a:ext>
            </a:extLst>
          </p:cNvPr>
          <p:cNvCxnSpPr>
            <a:cxnSpLocks/>
          </p:cNvCxnSpPr>
          <p:nvPr/>
        </p:nvCxnSpPr>
        <p:spPr>
          <a:xfrm flipH="1">
            <a:off x="6233768" y="5514060"/>
            <a:ext cx="294216" cy="0"/>
          </a:xfrm>
          <a:prstGeom prst="line">
            <a:avLst/>
          </a:prstGeom>
          <a:ln w="571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5C4580D9-4941-DF0D-7B49-DCB1FE376CA5}"/>
              </a:ext>
            </a:extLst>
          </p:cNvPr>
          <p:cNvSpPr txBox="1"/>
          <p:nvPr/>
        </p:nvSpPr>
        <p:spPr>
          <a:xfrm>
            <a:off x="6586186" y="5346435"/>
            <a:ext cx="833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F564A14-5A8E-3856-8731-6B5E46AAF42C}"/>
              </a:ext>
            </a:extLst>
          </p:cNvPr>
          <p:cNvCxnSpPr>
            <a:cxnSpLocks/>
          </p:cNvCxnSpPr>
          <p:nvPr/>
        </p:nvCxnSpPr>
        <p:spPr>
          <a:xfrm flipH="1">
            <a:off x="6236756" y="5765585"/>
            <a:ext cx="282468" cy="0"/>
          </a:xfrm>
          <a:prstGeom prst="line">
            <a:avLst/>
          </a:prstGeom>
          <a:ln w="57150">
            <a:solidFill>
              <a:srgbClr val="91DBF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437CDD58-B0E5-C4C3-9ED3-6390F3DB1725}"/>
              </a:ext>
            </a:extLst>
          </p:cNvPr>
          <p:cNvSpPr txBox="1"/>
          <p:nvPr/>
        </p:nvSpPr>
        <p:spPr>
          <a:xfrm>
            <a:off x="6611406" y="5611303"/>
            <a:ext cx="166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Salt 4%wt→8%wt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1274D1A-9DC1-3E47-07C7-BCE61F923F5B}"/>
              </a:ext>
            </a:extLst>
          </p:cNvPr>
          <p:cNvCxnSpPr>
            <a:cxnSpLocks/>
          </p:cNvCxnSpPr>
          <p:nvPr/>
        </p:nvCxnSpPr>
        <p:spPr>
          <a:xfrm flipH="1">
            <a:off x="6244005" y="6032052"/>
            <a:ext cx="294216" cy="0"/>
          </a:xfrm>
          <a:prstGeom prst="line">
            <a:avLst/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55E8B285-5920-5B91-2B6E-453081B1F15F}"/>
              </a:ext>
            </a:extLst>
          </p:cNvPr>
          <p:cNvSpPr txBox="1"/>
          <p:nvPr/>
        </p:nvSpPr>
        <p:spPr>
          <a:xfrm>
            <a:off x="6594033" y="5858044"/>
            <a:ext cx="1794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+ Corn flour 20%wt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37967CF-FF40-0D46-F776-FED5375BF828}"/>
              </a:ext>
            </a:extLst>
          </p:cNvPr>
          <p:cNvSpPr txBox="1"/>
          <p:nvPr/>
        </p:nvSpPr>
        <p:spPr>
          <a:xfrm>
            <a:off x="6595417" y="6083562"/>
            <a:ext cx="1794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+ Corn flour 40%wt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B2D7A9B-877F-01D3-B84E-0D66D287431D}"/>
              </a:ext>
            </a:extLst>
          </p:cNvPr>
          <p:cNvCxnSpPr>
            <a:cxnSpLocks/>
          </p:cNvCxnSpPr>
          <p:nvPr/>
        </p:nvCxnSpPr>
        <p:spPr>
          <a:xfrm flipH="1">
            <a:off x="6244005" y="6258993"/>
            <a:ext cx="294216" cy="0"/>
          </a:xfrm>
          <a:prstGeom prst="line">
            <a:avLst/>
          </a:prstGeom>
          <a:ln w="5715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 descr="A picture containing indoor, bed, blanket, cloth&#10;&#10;Description automatically generated">
            <a:extLst>
              <a:ext uri="{FF2B5EF4-FFF2-40B4-BE49-F238E27FC236}">
                <a16:creationId xmlns:a16="http://schemas.microsoft.com/office/drawing/2014/main" id="{532848AD-DA3B-EE0E-9E01-FCB19032FDE2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t="31492" r="81109" b="55271"/>
          <a:stretch/>
        </p:blipFill>
        <p:spPr>
          <a:xfrm rot="5400000">
            <a:off x="1680044" y="4013456"/>
            <a:ext cx="1168370" cy="909286"/>
          </a:xfrm>
          <a:prstGeom prst="rect">
            <a:avLst/>
          </a:prstGeom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E82F436-B087-4048-1426-42E3A3737ABB}"/>
              </a:ext>
            </a:extLst>
          </p:cNvPr>
          <p:cNvCxnSpPr>
            <a:cxnSpLocks/>
            <a:endCxn id="168" idx="3"/>
          </p:cNvCxnSpPr>
          <p:nvPr/>
        </p:nvCxnSpPr>
        <p:spPr>
          <a:xfrm flipH="1" flipV="1">
            <a:off x="2264229" y="5052284"/>
            <a:ext cx="24276" cy="113956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BF9FA72-6448-1434-DB36-6FFA1DD891B3}"/>
              </a:ext>
            </a:extLst>
          </p:cNvPr>
          <p:cNvSpPr txBox="1"/>
          <p:nvPr/>
        </p:nvSpPr>
        <p:spPr>
          <a:xfrm>
            <a:off x="1862390" y="3368568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30 ℃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E989C4-7535-4585-4E04-5018B5CE6B26}"/>
              </a:ext>
            </a:extLst>
          </p:cNvPr>
          <p:cNvSpPr/>
          <p:nvPr/>
        </p:nvSpPr>
        <p:spPr>
          <a:xfrm>
            <a:off x="695156" y="3180067"/>
            <a:ext cx="7940035" cy="6320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D5DAD5-0F4B-B416-AF90-5BCCDF7A1ACA}"/>
              </a:ext>
            </a:extLst>
          </p:cNvPr>
          <p:cNvSpPr txBox="1"/>
          <p:nvPr/>
        </p:nvSpPr>
        <p:spPr>
          <a:xfrm>
            <a:off x="3367641" y="9279531"/>
            <a:ext cx="246125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ea typeface="Meiryo UI" panose="020B0604030504040204" pitchFamily="34" charset="-128"/>
                <a:cs typeface="Calibri" panose="020F0502020204030204" pitchFamily="34" charset="0"/>
              </a:rPr>
              <a:t>(a) Fine print viscosity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8E0832D-1EE0-ECA9-EF80-4D84EB8D6EC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375" r="18251"/>
          <a:stretch/>
        </p:blipFill>
        <p:spPr>
          <a:xfrm>
            <a:off x="9753601" y="1854949"/>
            <a:ext cx="807208" cy="126238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F407C5B-F929-A1B0-A9C5-D5C216B2624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95311" y="1846976"/>
            <a:ext cx="908382" cy="12623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C16E402-3E5B-C852-8F98-F3D6B49AD86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41728" y="590176"/>
            <a:ext cx="804742" cy="117053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6DA20A1-01FC-6F4F-A84A-B838C1889A8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743528" y="676443"/>
            <a:ext cx="908383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78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4A5A859-20B2-4114-E723-C1FBD1FB3068}"/>
              </a:ext>
            </a:extLst>
          </p:cNvPr>
          <p:cNvSpPr/>
          <p:nvPr/>
        </p:nvSpPr>
        <p:spPr>
          <a:xfrm>
            <a:off x="4428335" y="7229144"/>
            <a:ext cx="9892460" cy="6320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8EB4F-1407-1BF0-AB37-9F3858C2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1915" y="5176018"/>
            <a:ext cx="8680414" cy="864096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Fig.4-1 As the amount of salt increases, the baseline resistance decrease.</a:t>
            </a:r>
          </a:p>
          <a:p>
            <a:pPr marL="0" indent="0">
              <a:buNone/>
            </a:pPr>
            <a:r>
              <a:rPr lang="ja-JP" altLang="en-US" sz="1800"/>
              <a:t>　</a:t>
            </a:r>
            <a:r>
              <a:rPr lang="en-GB" altLang="ja-JP" sz="1800" dirty="0"/>
              <a:t>The influence by time was also examined.</a:t>
            </a:r>
            <a:endParaRPr lang="en-GB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81AEC-15A5-87D3-5044-C19589347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10</a:t>
            </a:fld>
            <a:endParaRPr lang="en-US" altLang="ja-JP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4AC42-741E-A57B-3443-39440FCB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Figure3-2 (Salt vs base resistance)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8204B91-9B12-1A9D-ACEB-0052DCF666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681475"/>
              </p:ext>
            </p:extLst>
          </p:nvPr>
        </p:nvGraphicFramePr>
        <p:xfrm>
          <a:off x="4428334" y="7488163"/>
          <a:ext cx="4803788" cy="2766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CF93110-F77A-6B8C-BE67-906B7E7C35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4797987"/>
              </p:ext>
            </p:extLst>
          </p:nvPr>
        </p:nvGraphicFramePr>
        <p:xfrm>
          <a:off x="9504387" y="8055384"/>
          <a:ext cx="4533430" cy="2328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059973-A3A0-A82E-1C6D-56FC63354956}"/>
              </a:ext>
            </a:extLst>
          </p:cNvPr>
          <p:cNvCxnSpPr>
            <a:cxnSpLocks/>
          </p:cNvCxnSpPr>
          <p:nvPr/>
        </p:nvCxnSpPr>
        <p:spPr>
          <a:xfrm flipV="1">
            <a:off x="7272139" y="7920211"/>
            <a:ext cx="0" cy="18002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BDAE14-4D01-4E79-057F-31D225EA3559}"/>
              </a:ext>
            </a:extLst>
          </p:cNvPr>
          <p:cNvCxnSpPr/>
          <p:nvPr/>
        </p:nvCxnSpPr>
        <p:spPr>
          <a:xfrm>
            <a:off x="7272139" y="8126468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3F9B76-8DB6-FD4B-1FAD-A902B8914C27}"/>
              </a:ext>
            </a:extLst>
          </p:cNvPr>
          <p:cNvSpPr txBox="1"/>
          <p:nvPr/>
        </p:nvSpPr>
        <p:spPr>
          <a:xfrm>
            <a:off x="7664407" y="7704187"/>
            <a:ext cx="139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Calibri" panose="020F0502020204030204" pitchFamily="34" charset="0"/>
                <a:cs typeface="Calibri" panose="020F0502020204030204" pitchFamily="34" charset="0"/>
              </a:rPr>
              <a:t>Being stickey</a:t>
            </a:r>
          </a:p>
        </p:txBody>
      </p:sp>
      <p:pic>
        <p:nvPicPr>
          <p:cNvPr id="17" name="Picture 16" descr="A picture containing yellow, orange, plastic, net&#10;&#10;Description automatically generated">
            <a:extLst>
              <a:ext uri="{FF2B5EF4-FFF2-40B4-BE49-F238E27FC236}">
                <a16:creationId xmlns:a16="http://schemas.microsoft.com/office/drawing/2014/main" id="{F737951B-0867-47CF-35F0-40DC381AF7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32" t="1" r="30063" b="62093"/>
          <a:stretch/>
        </p:blipFill>
        <p:spPr>
          <a:xfrm flipH="1">
            <a:off x="7848927" y="8055384"/>
            <a:ext cx="1022429" cy="876140"/>
          </a:xfrm>
          <a:prstGeom prst="rect">
            <a:avLst/>
          </a:prstGeom>
        </p:spPr>
      </p:pic>
      <p:pic>
        <p:nvPicPr>
          <p:cNvPr id="18" name="Picture 17" descr="A picture containing yellow&#10;&#10;Description automatically generated">
            <a:extLst>
              <a:ext uri="{FF2B5EF4-FFF2-40B4-BE49-F238E27FC236}">
                <a16:creationId xmlns:a16="http://schemas.microsoft.com/office/drawing/2014/main" id="{C0915350-1CDC-FB4B-15EC-FD2DC67CFD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2" t="23195" r="24676" b="53705"/>
          <a:stretch/>
        </p:blipFill>
        <p:spPr>
          <a:xfrm>
            <a:off x="10350777" y="7506165"/>
            <a:ext cx="3502328" cy="6120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D904F1-60A3-8D48-D660-E55C91CFFF83}"/>
              </a:ext>
            </a:extLst>
          </p:cNvPr>
          <p:cNvSpPr/>
          <p:nvPr/>
        </p:nvSpPr>
        <p:spPr>
          <a:xfrm>
            <a:off x="4891915" y="10881859"/>
            <a:ext cx="4180229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4000" dirty="0"/>
              <a:t>Stress -Strain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2629A5-BAE9-711B-BBD5-572D9D2B49B0}"/>
              </a:ext>
            </a:extLst>
          </p:cNvPr>
          <p:cNvSpPr/>
          <p:nvPr/>
        </p:nvSpPr>
        <p:spPr>
          <a:xfrm>
            <a:off x="9672876" y="10881859"/>
            <a:ext cx="4180229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4000" dirty="0"/>
              <a:t>Strain-Resistance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B1A4BFE7-6625-4A04-F3E8-931D2442C4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27" y="12102081"/>
            <a:ext cx="2188478" cy="788586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4662176-A8EF-36BA-0365-953A2C479E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227" y="12167815"/>
            <a:ext cx="1026614" cy="746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C7C715-A6BB-D140-F831-C75A231A0F28}"/>
              </a:ext>
            </a:extLst>
          </p:cNvPr>
          <p:cNvSpPr txBox="1"/>
          <p:nvPr/>
        </p:nvSpPr>
        <p:spPr>
          <a:xfrm>
            <a:off x="6913967" y="10222590"/>
            <a:ext cx="574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dirty="0">
                <a:latin typeface="Calibri" panose="020F0502020204030204" pitchFamily="34" charset="0"/>
                <a:cs typeface="Calibri" panose="020F0502020204030204" pitchFamily="34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D8738-81EE-F6B6-236E-20CED53C5E53}"/>
              </a:ext>
            </a:extLst>
          </p:cNvPr>
          <p:cNvSpPr txBox="1"/>
          <p:nvPr/>
        </p:nvSpPr>
        <p:spPr>
          <a:xfrm>
            <a:off x="11814843" y="1022259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dirty="0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20784-103C-FB7E-C0D8-AAD8A93C172B}"/>
              </a:ext>
            </a:extLst>
          </p:cNvPr>
          <p:cNvSpPr txBox="1"/>
          <p:nvPr/>
        </p:nvSpPr>
        <p:spPr>
          <a:xfrm>
            <a:off x="6830228" y="12972540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dirty="0">
                <a:latin typeface="Calibri" panose="020F0502020204030204" pitchFamily="34" charset="0"/>
                <a:cs typeface="Calibri" panose="020F0502020204030204" pitchFamily="34" charset="0"/>
              </a:rPr>
              <a:t>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BED99-CC44-1E31-4F3D-A3123CBD6F26}"/>
              </a:ext>
            </a:extLst>
          </p:cNvPr>
          <p:cNvSpPr txBox="1"/>
          <p:nvPr/>
        </p:nvSpPr>
        <p:spPr>
          <a:xfrm>
            <a:off x="11824461" y="1297254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dirty="0">
                <a:latin typeface="Calibri" panose="020F0502020204030204" pitchFamily="34" charset="0"/>
                <a:cs typeface="Calibri" panose="020F0502020204030204" pitchFamily="34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35087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BD9860C-ACA3-EC88-0DAF-FAB95344EF63}"/>
              </a:ext>
            </a:extLst>
          </p:cNvPr>
          <p:cNvSpPr/>
          <p:nvPr/>
        </p:nvSpPr>
        <p:spPr>
          <a:xfrm>
            <a:off x="3505526" y="6364154"/>
            <a:ext cx="12891386" cy="363536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21" name="Picture 20" descr="A person's hand on a bed&#10;&#10;Description automatically generated with medium confidence">
            <a:extLst>
              <a:ext uri="{FF2B5EF4-FFF2-40B4-BE49-F238E27FC236}">
                <a16:creationId xmlns:a16="http://schemas.microsoft.com/office/drawing/2014/main" id="{FE2BCBC6-55BB-F727-271F-329AAF97F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13" t="10423" r="15965" b="5743"/>
          <a:stretch/>
        </p:blipFill>
        <p:spPr>
          <a:xfrm rot="10800000">
            <a:off x="4002693" y="6491935"/>
            <a:ext cx="1636902" cy="1706203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84C9835-3B6F-9678-39DD-2FAA72A24C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0" t="11768" r="58705" b="64035"/>
          <a:stretch/>
        </p:blipFill>
        <p:spPr>
          <a:xfrm>
            <a:off x="4092083" y="8636324"/>
            <a:ext cx="406303" cy="44874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8EB4F-1407-1BF0-AB37-9F3858C2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233" y="5206256"/>
            <a:ext cx="8310875" cy="70725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Fig.4 Sensitivity according to the sensor shape</a:t>
            </a:r>
            <a:endParaRPr lang="en-JP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81AEC-15A5-87D3-5044-C19589347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11</a:t>
            </a:fld>
            <a:endParaRPr lang="en-US" altLang="ja-JP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4AC42-741E-A57B-3443-39440FCB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Figure4 (Simple sensor shape and sensitivity)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9FDC32F0-F671-C2CA-AF5F-0277EA23F27C}"/>
              </a:ext>
            </a:extLst>
          </p:cNvPr>
          <p:cNvSpPr/>
          <p:nvPr/>
        </p:nvSpPr>
        <p:spPr>
          <a:xfrm rot="16200000">
            <a:off x="9199199" y="23063278"/>
            <a:ext cx="498810" cy="33724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4" name="テキスト ボックス 21">
            <a:extLst>
              <a:ext uri="{FF2B5EF4-FFF2-40B4-BE49-F238E27FC236}">
                <a16:creationId xmlns:a16="http://schemas.microsoft.com/office/drawing/2014/main" id="{0BD407B8-3A12-21ED-E277-835AA07F7952}"/>
              </a:ext>
            </a:extLst>
          </p:cNvPr>
          <p:cNvSpPr txBox="1"/>
          <p:nvPr/>
        </p:nvSpPr>
        <p:spPr>
          <a:xfrm>
            <a:off x="4360454" y="24344122"/>
            <a:ext cx="374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ja-JP" sz="4400" dirty="0">
                <a:solidFill>
                  <a:srgbClr val="333333"/>
                </a:solidFill>
                <a:latin typeface="Roboto" panose="020F0502020204030204" pitchFamily="34" charset="0"/>
              </a:rPr>
              <a:t>Thickness</a:t>
            </a:r>
          </a:p>
        </p:txBody>
      </p:sp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917F34D9-B1F6-8CF4-3602-43FFF6D063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2" t="11768" r="36337" b="57859"/>
          <a:stretch/>
        </p:blipFill>
        <p:spPr>
          <a:xfrm>
            <a:off x="4498386" y="8477147"/>
            <a:ext cx="705225" cy="787475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AAFFB4-BD0C-4F12-3817-2C4C11DC89DF}"/>
              </a:ext>
            </a:extLst>
          </p:cNvPr>
          <p:cNvCxnSpPr>
            <a:cxnSpLocks/>
          </p:cNvCxnSpPr>
          <p:nvPr/>
        </p:nvCxnSpPr>
        <p:spPr>
          <a:xfrm>
            <a:off x="4092083" y="9041859"/>
            <a:ext cx="1780596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EAF4C760-DDB1-03B4-AC88-9B6D4C911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14336"/>
          <a:stretch/>
        </p:blipFill>
        <p:spPr bwMode="auto">
          <a:xfrm rot="10800000">
            <a:off x="5122399" y="9075991"/>
            <a:ext cx="706551" cy="359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92FEA2-E944-5D94-F535-1DE46714696B}"/>
              </a:ext>
            </a:extLst>
          </p:cNvPr>
          <p:cNvCxnSpPr>
            <a:cxnSpLocks/>
          </p:cNvCxnSpPr>
          <p:nvPr/>
        </p:nvCxnSpPr>
        <p:spPr>
          <a:xfrm>
            <a:off x="4664942" y="8538809"/>
            <a:ext cx="538669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picture containing indoor, purple&#10;&#10;Description automatically generated">
            <a:extLst>
              <a:ext uri="{FF2B5EF4-FFF2-40B4-BE49-F238E27FC236}">
                <a16:creationId xmlns:a16="http://schemas.microsoft.com/office/drawing/2014/main" id="{AFD83F9B-F657-85F1-8ECD-36088296031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20476" r="18084" b="13687"/>
          <a:stretch/>
        </p:blipFill>
        <p:spPr bwMode="auto">
          <a:xfrm rot="10800000">
            <a:off x="5128796" y="8382834"/>
            <a:ext cx="586429" cy="42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9F13578-4910-B733-5636-E5C346FD587C}"/>
              </a:ext>
            </a:extLst>
          </p:cNvPr>
          <p:cNvSpPr txBox="1"/>
          <p:nvPr/>
        </p:nvSpPr>
        <p:spPr>
          <a:xfrm>
            <a:off x="3966033" y="9089973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Base resistance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CF3617-D845-5AC1-570C-C9D284B5C177}"/>
              </a:ext>
            </a:extLst>
          </p:cNvPr>
          <p:cNvCxnSpPr>
            <a:cxnSpLocks/>
          </p:cNvCxnSpPr>
          <p:nvPr/>
        </p:nvCxnSpPr>
        <p:spPr>
          <a:xfrm flipH="1">
            <a:off x="3815643" y="8685050"/>
            <a:ext cx="574287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, indoor, computer, computer&#10;&#10;Description automatically generated">
            <a:extLst>
              <a:ext uri="{FF2B5EF4-FFF2-40B4-BE49-F238E27FC236}">
                <a16:creationId xmlns:a16="http://schemas.microsoft.com/office/drawing/2014/main" id="{FF81AB0E-13FD-9D2A-42F9-CF13A6260B1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" t="16522" r="30267" b="41969"/>
          <a:stretch/>
        </p:blipFill>
        <p:spPr>
          <a:xfrm rot="10800000">
            <a:off x="3716889" y="8278331"/>
            <a:ext cx="679990" cy="3169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36E3B6-1086-9F1B-0665-5681382A78C1}"/>
              </a:ext>
            </a:extLst>
          </p:cNvPr>
          <p:cNvSpPr txBox="1"/>
          <p:nvPr/>
        </p:nvSpPr>
        <p:spPr>
          <a:xfrm>
            <a:off x="3588825" y="8659779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Middle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F7EEBA-B44A-3F3E-F991-FA6DB7DB59CA}"/>
              </a:ext>
            </a:extLst>
          </p:cNvPr>
          <p:cNvSpPr txBox="1"/>
          <p:nvPr/>
        </p:nvSpPr>
        <p:spPr>
          <a:xfrm>
            <a:off x="4664942" y="8232313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Full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F8922D-FF02-B0FF-E8A0-76CF6585EEED}"/>
              </a:ext>
            </a:extLst>
          </p:cNvPr>
          <p:cNvCxnSpPr>
            <a:cxnSpLocks/>
          </p:cNvCxnSpPr>
          <p:nvPr/>
        </p:nvCxnSpPr>
        <p:spPr>
          <a:xfrm flipH="1">
            <a:off x="7172934" y="8856754"/>
            <a:ext cx="1" cy="399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2AD853D5-1959-9D8C-0E48-0B4399CFC37D}"/>
              </a:ext>
            </a:extLst>
          </p:cNvPr>
          <p:cNvSpPr/>
          <p:nvPr/>
        </p:nvSpPr>
        <p:spPr>
          <a:xfrm>
            <a:off x="6921092" y="8679797"/>
            <a:ext cx="251842" cy="362575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43471A-9D1F-03DA-456A-DC8E3D117436}"/>
              </a:ext>
            </a:extLst>
          </p:cNvPr>
          <p:cNvCxnSpPr>
            <a:cxnSpLocks/>
          </p:cNvCxnSpPr>
          <p:nvPr/>
        </p:nvCxnSpPr>
        <p:spPr>
          <a:xfrm>
            <a:off x="6921092" y="8836377"/>
            <a:ext cx="0" cy="420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8441C3-2479-C0AB-EC38-15636680ECB9}"/>
              </a:ext>
            </a:extLst>
          </p:cNvPr>
          <p:cNvCxnSpPr>
            <a:cxnSpLocks/>
          </p:cNvCxnSpPr>
          <p:nvPr/>
        </p:nvCxnSpPr>
        <p:spPr>
          <a:xfrm flipH="1">
            <a:off x="7743640" y="8836377"/>
            <a:ext cx="3" cy="420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43241618-C485-54B6-8A3A-162BAB910F68}"/>
              </a:ext>
            </a:extLst>
          </p:cNvPr>
          <p:cNvSpPr/>
          <p:nvPr/>
        </p:nvSpPr>
        <p:spPr>
          <a:xfrm>
            <a:off x="7576056" y="8679797"/>
            <a:ext cx="167584" cy="362575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3FC55B-E486-5604-244D-EE42E8E4E804}"/>
              </a:ext>
            </a:extLst>
          </p:cNvPr>
          <p:cNvCxnSpPr>
            <a:cxnSpLocks/>
          </p:cNvCxnSpPr>
          <p:nvPr/>
        </p:nvCxnSpPr>
        <p:spPr>
          <a:xfrm>
            <a:off x="7576056" y="8836377"/>
            <a:ext cx="0" cy="420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D5224B-ACC8-513A-1A9B-E21794AA1C85}"/>
              </a:ext>
            </a:extLst>
          </p:cNvPr>
          <p:cNvCxnSpPr>
            <a:cxnSpLocks/>
          </p:cNvCxnSpPr>
          <p:nvPr/>
        </p:nvCxnSpPr>
        <p:spPr>
          <a:xfrm>
            <a:off x="8437010" y="8812060"/>
            <a:ext cx="0" cy="444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949DAFEF-56A8-38AB-C564-2DE79D327E4A}"/>
              </a:ext>
            </a:extLst>
          </p:cNvPr>
          <p:cNvSpPr/>
          <p:nvPr/>
        </p:nvSpPr>
        <p:spPr>
          <a:xfrm>
            <a:off x="8090578" y="8700174"/>
            <a:ext cx="346432" cy="348489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8F58DB-77EA-C0DC-7080-612D3F3F0C8D}"/>
              </a:ext>
            </a:extLst>
          </p:cNvPr>
          <p:cNvCxnSpPr>
            <a:cxnSpLocks/>
          </p:cNvCxnSpPr>
          <p:nvPr/>
        </p:nvCxnSpPr>
        <p:spPr>
          <a:xfrm>
            <a:off x="8090578" y="8812060"/>
            <a:ext cx="0" cy="444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A570B2-13F0-A36A-A32B-F1EB2B15BF4C}"/>
              </a:ext>
            </a:extLst>
          </p:cNvPr>
          <p:cNvCxnSpPr>
            <a:cxnSpLocks/>
          </p:cNvCxnSpPr>
          <p:nvPr/>
        </p:nvCxnSpPr>
        <p:spPr>
          <a:xfrm>
            <a:off x="9036018" y="8799910"/>
            <a:ext cx="7813" cy="438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F7D297C8-4259-B4FB-D42F-BC33634C0695}"/>
              </a:ext>
            </a:extLst>
          </p:cNvPr>
          <p:cNvSpPr/>
          <p:nvPr/>
        </p:nvSpPr>
        <p:spPr>
          <a:xfrm>
            <a:off x="8689587" y="8688024"/>
            <a:ext cx="133607" cy="360639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B67627-A056-BB55-43B7-4E9C78082F91}"/>
              </a:ext>
            </a:extLst>
          </p:cNvPr>
          <p:cNvCxnSpPr>
            <a:cxnSpLocks/>
          </p:cNvCxnSpPr>
          <p:nvPr/>
        </p:nvCxnSpPr>
        <p:spPr>
          <a:xfrm>
            <a:off x="8689586" y="8799910"/>
            <a:ext cx="0" cy="438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A829D640-24A0-80EB-C034-496D42ECC7D7}"/>
              </a:ext>
            </a:extLst>
          </p:cNvPr>
          <p:cNvSpPr/>
          <p:nvPr/>
        </p:nvSpPr>
        <p:spPr>
          <a:xfrm>
            <a:off x="8910224" y="8702316"/>
            <a:ext cx="133607" cy="360639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D36AE2F-F8E0-BB0D-71D1-50EB285660AD}"/>
              </a:ext>
            </a:extLst>
          </p:cNvPr>
          <p:cNvSpPr/>
          <p:nvPr/>
        </p:nvSpPr>
        <p:spPr>
          <a:xfrm rot="10800000">
            <a:off x="8824037" y="8676433"/>
            <a:ext cx="86186" cy="292191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847682-6BE2-8586-D683-65D88A51614D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9705121" y="8879002"/>
            <a:ext cx="0" cy="3598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48F619C7-93D1-06BE-D720-632AE6ECAC61}"/>
              </a:ext>
            </a:extLst>
          </p:cNvPr>
          <p:cNvSpPr/>
          <p:nvPr/>
        </p:nvSpPr>
        <p:spPr>
          <a:xfrm>
            <a:off x="9343967" y="8692024"/>
            <a:ext cx="133607" cy="360639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889F03-D0EC-704A-8BAB-A08C5DD7982C}"/>
              </a:ext>
            </a:extLst>
          </p:cNvPr>
          <p:cNvCxnSpPr>
            <a:cxnSpLocks/>
            <a:stCxn id="48" idx="0"/>
          </p:cNvCxnSpPr>
          <p:nvPr/>
        </p:nvCxnSpPr>
        <p:spPr>
          <a:xfrm>
            <a:off x="9344033" y="8864330"/>
            <a:ext cx="5206" cy="374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BF9E1426-1847-29D8-C92D-C4858CFD6CA9}"/>
              </a:ext>
            </a:extLst>
          </p:cNvPr>
          <p:cNvSpPr/>
          <p:nvPr/>
        </p:nvSpPr>
        <p:spPr>
          <a:xfrm>
            <a:off x="9571514" y="8698682"/>
            <a:ext cx="133607" cy="360639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3B6385A4-B398-67D4-6401-E9803F582E51}"/>
              </a:ext>
            </a:extLst>
          </p:cNvPr>
          <p:cNvSpPr/>
          <p:nvPr/>
        </p:nvSpPr>
        <p:spPr>
          <a:xfrm rot="10800000">
            <a:off x="9481003" y="8688024"/>
            <a:ext cx="86186" cy="360638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BD27DA-1951-627B-F3FB-1BB9C86D3931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10288093" y="8879002"/>
            <a:ext cx="1" cy="3519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B0FD473A-FD0E-6D72-301D-1E234FD8829C}"/>
              </a:ext>
            </a:extLst>
          </p:cNvPr>
          <p:cNvSpPr/>
          <p:nvPr/>
        </p:nvSpPr>
        <p:spPr>
          <a:xfrm>
            <a:off x="9926940" y="8692024"/>
            <a:ext cx="133607" cy="360639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D6B8CC2-1BAA-D098-DFD2-AD9A6A64DA63}"/>
              </a:ext>
            </a:extLst>
          </p:cNvPr>
          <p:cNvCxnSpPr>
            <a:cxnSpLocks/>
            <a:stCxn id="58" idx="0"/>
          </p:cNvCxnSpPr>
          <p:nvPr/>
        </p:nvCxnSpPr>
        <p:spPr>
          <a:xfrm>
            <a:off x="9927006" y="8864330"/>
            <a:ext cx="5933" cy="374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B6586846-1D74-87F6-7935-C6F1D3E00783}"/>
              </a:ext>
            </a:extLst>
          </p:cNvPr>
          <p:cNvSpPr/>
          <p:nvPr/>
        </p:nvSpPr>
        <p:spPr>
          <a:xfrm>
            <a:off x="10154487" y="8698682"/>
            <a:ext cx="133607" cy="360639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6C7B8173-E6E3-8275-15BD-FA0512A152F3}"/>
              </a:ext>
            </a:extLst>
          </p:cNvPr>
          <p:cNvSpPr/>
          <p:nvPr/>
        </p:nvSpPr>
        <p:spPr>
          <a:xfrm rot="10800000">
            <a:off x="10063472" y="8846343"/>
            <a:ext cx="86186" cy="360638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A2F9A39-9404-1304-9407-5AD10414CFE2}"/>
              </a:ext>
            </a:extLst>
          </p:cNvPr>
          <p:cNvCxnSpPr>
            <a:cxnSpLocks/>
          </p:cNvCxnSpPr>
          <p:nvPr/>
        </p:nvCxnSpPr>
        <p:spPr>
          <a:xfrm>
            <a:off x="10153644" y="8867093"/>
            <a:ext cx="574" cy="1751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7328901-82D5-CA61-C1E6-019A9094D9DB}"/>
              </a:ext>
            </a:extLst>
          </p:cNvPr>
          <p:cNvCxnSpPr>
            <a:cxnSpLocks/>
          </p:cNvCxnSpPr>
          <p:nvPr/>
        </p:nvCxnSpPr>
        <p:spPr>
          <a:xfrm flipH="1">
            <a:off x="10059364" y="8867093"/>
            <a:ext cx="914" cy="1661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1CA0BBCB-F4BF-E675-2E5B-D3F645BE64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530654" y="8928773"/>
            <a:ext cx="165283" cy="111672"/>
          </a:xfrm>
          <a:prstGeom prst="curved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AF8059E2-0C65-A7C4-A672-9E6E5EABAEF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15525" y="9085267"/>
            <a:ext cx="188680" cy="118530"/>
          </a:xfrm>
          <a:prstGeom prst="curved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c 77">
            <a:extLst>
              <a:ext uri="{FF2B5EF4-FFF2-40B4-BE49-F238E27FC236}">
                <a16:creationId xmlns:a16="http://schemas.microsoft.com/office/drawing/2014/main" id="{0EAA548D-319E-8FC1-67F7-5FE4B69BA69B}"/>
              </a:ext>
            </a:extLst>
          </p:cNvPr>
          <p:cNvSpPr/>
          <p:nvPr/>
        </p:nvSpPr>
        <p:spPr>
          <a:xfrm>
            <a:off x="10557459" y="8732775"/>
            <a:ext cx="170021" cy="358080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59E86B7D-5250-A47C-F8BB-2CD0200C0D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695488" y="8920842"/>
            <a:ext cx="165283" cy="111672"/>
          </a:xfrm>
          <a:prstGeom prst="curved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3DFBF429-CED2-4593-C84B-EC151D92941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680359" y="9077336"/>
            <a:ext cx="188680" cy="118530"/>
          </a:xfrm>
          <a:prstGeom prst="curved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urple moth on a green surface&#10;&#10;Description automatically generated with low confidence">
            <a:extLst>
              <a:ext uri="{FF2B5EF4-FFF2-40B4-BE49-F238E27FC236}">
                <a16:creationId xmlns:a16="http://schemas.microsoft.com/office/drawing/2014/main" id="{C4A16744-709E-3951-8857-CD38ED7BED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25679" r="40791" b="54212"/>
          <a:stretch/>
        </p:blipFill>
        <p:spPr>
          <a:xfrm rot="5400000">
            <a:off x="19167117" y="8171157"/>
            <a:ext cx="1970278" cy="523147"/>
          </a:xfrm>
          <a:prstGeom prst="rect">
            <a:avLst/>
          </a:prstGeom>
        </p:spPr>
      </p:pic>
      <p:pic>
        <p:nvPicPr>
          <p:cNvPr id="9" name="Picture 8" descr="A purple flower on a green surface&#10;&#10;Description automatically generated with low confidence">
            <a:extLst>
              <a:ext uri="{FF2B5EF4-FFF2-40B4-BE49-F238E27FC236}">
                <a16:creationId xmlns:a16="http://schemas.microsoft.com/office/drawing/2014/main" id="{B5C6E577-4BC5-36CD-047C-0F4CA3A7879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" t="30730" r="41721" b="51524"/>
          <a:stretch/>
        </p:blipFill>
        <p:spPr>
          <a:xfrm rot="5400000">
            <a:off x="17613573" y="8221020"/>
            <a:ext cx="2276036" cy="568206"/>
          </a:xfrm>
          <a:prstGeom prst="rect">
            <a:avLst/>
          </a:prstGeom>
        </p:spPr>
      </p:pic>
      <p:pic>
        <p:nvPicPr>
          <p:cNvPr id="12" name="Picture 11" descr="A purple moth on a green surface&#10;&#10;Description automatically generated with medium confidence">
            <a:extLst>
              <a:ext uri="{FF2B5EF4-FFF2-40B4-BE49-F238E27FC236}">
                <a16:creationId xmlns:a16="http://schemas.microsoft.com/office/drawing/2014/main" id="{24EE85F6-5187-0264-1CDD-F45AA08CC70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29049" r="38960" b="48942"/>
          <a:stretch/>
        </p:blipFill>
        <p:spPr>
          <a:xfrm rot="5400000">
            <a:off x="18425186" y="8155389"/>
            <a:ext cx="1974497" cy="55046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517E50-D57C-4355-2F93-F60B3A9F7875}"/>
              </a:ext>
            </a:extLst>
          </p:cNvPr>
          <p:cNvCxnSpPr>
            <a:cxnSpLocks/>
          </p:cNvCxnSpPr>
          <p:nvPr/>
        </p:nvCxnSpPr>
        <p:spPr>
          <a:xfrm rot="777657" flipH="1">
            <a:off x="4885089" y="6826470"/>
            <a:ext cx="61947" cy="8618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78CAD9-753D-ED4A-F9BB-EB4C653232AD}"/>
              </a:ext>
            </a:extLst>
          </p:cNvPr>
          <p:cNvCxnSpPr>
            <a:cxnSpLocks/>
          </p:cNvCxnSpPr>
          <p:nvPr/>
        </p:nvCxnSpPr>
        <p:spPr>
          <a:xfrm rot="777657" flipH="1">
            <a:off x="4966816" y="6830901"/>
            <a:ext cx="54109" cy="8574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DDFFE156-5A7B-0E8A-8334-90A3CAF1CA90}"/>
              </a:ext>
            </a:extLst>
          </p:cNvPr>
          <p:cNvSpPr/>
          <p:nvPr/>
        </p:nvSpPr>
        <p:spPr>
          <a:xfrm rot="1070323">
            <a:off x="5044304" y="6690863"/>
            <a:ext cx="70681" cy="369454"/>
          </a:xfrm>
          <a:prstGeom prst="arc">
            <a:avLst>
              <a:gd name="adj1" fmla="val 11210800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aphicFrame>
        <p:nvGraphicFramePr>
          <p:cNvPr id="75" name="Chart 74">
            <a:extLst>
              <a:ext uri="{FF2B5EF4-FFF2-40B4-BE49-F238E27FC236}">
                <a16:creationId xmlns:a16="http://schemas.microsoft.com/office/drawing/2014/main" id="{03C8E412-0A28-4B59-7FD1-382E85562E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11993"/>
              </p:ext>
            </p:extLst>
          </p:nvPr>
        </p:nvGraphicFramePr>
        <p:xfrm>
          <a:off x="11376595" y="6344732"/>
          <a:ext cx="4544562" cy="2565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831C61-D156-BFFF-72A9-5B594CF900E3}"/>
              </a:ext>
            </a:extLst>
          </p:cNvPr>
          <p:cNvCxnSpPr>
            <a:cxnSpLocks/>
          </p:cNvCxnSpPr>
          <p:nvPr/>
        </p:nvCxnSpPr>
        <p:spPr>
          <a:xfrm flipH="1">
            <a:off x="12618011" y="8680653"/>
            <a:ext cx="1" cy="3999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3A6809ED-B141-037D-3005-A2152E413CDD}"/>
              </a:ext>
            </a:extLst>
          </p:cNvPr>
          <p:cNvSpPr/>
          <p:nvPr/>
        </p:nvSpPr>
        <p:spPr>
          <a:xfrm>
            <a:off x="12366169" y="8503696"/>
            <a:ext cx="251842" cy="362575"/>
          </a:xfrm>
          <a:prstGeom prst="arc">
            <a:avLst>
              <a:gd name="adj1" fmla="val 11210800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BCAA3-6E16-95B3-F3A2-70B959984015}"/>
              </a:ext>
            </a:extLst>
          </p:cNvPr>
          <p:cNvCxnSpPr>
            <a:cxnSpLocks/>
          </p:cNvCxnSpPr>
          <p:nvPr/>
        </p:nvCxnSpPr>
        <p:spPr>
          <a:xfrm>
            <a:off x="12366169" y="8660276"/>
            <a:ext cx="0" cy="4202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6AD76F-2EC5-3D39-3B0E-99F5CD76207C}"/>
              </a:ext>
            </a:extLst>
          </p:cNvPr>
          <p:cNvCxnSpPr>
            <a:cxnSpLocks/>
          </p:cNvCxnSpPr>
          <p:nvPr/>
        </p:nvCxnSpPr>
        <p:spPr>
          <a:xfrm flipH="1">
            <a:off x="13166633" y="8692340"/>
            <a:ext cx="1" cy="3999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3455A3F7-9765-99F4-A5B9-2B367AB1C6C1}"/>
              </a:ext>
            </a:extLst>
          </p:cNvPr>
          <p:cNvSpPr/>
          <p:nvPr/>
        </p:nvSpPr>
        <p:spPr>
          <a:xfrm>
            <a:off x="12914791" y="8515383"/>
            <a:ext cx="251842" cy="362575"/>
          </a:xfrm>
          <a:prstGeom prst="arc">
            <a:avLst>
              <a:gd name="adj1" fmla="val 11210800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BE81FD-705B-5E5A-C4B6-48F9E7469E72}"/>
              </a:ext>
            </a:extLst>
          </p:cNvPr>
          <p:cNvCxnSpPr>
            <a:cxnSpLocks/>
          </p:cNvCxnSpPr>
          <p:nvPr/>
        </p:nvCxnSpPr>
        <p:spPr>
          <a:xfrm>
            <a:off x="12914791" y="8671963"/>
            <a:ext cx="0" cy="4202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555979-5903-54CE-CD27-27FF08141103}"/>
              </a:ext>
            </a:extLst>
          </p:cNvPr>
          <p:cNvCxnSpPr>
            <a:cxnSpLocks/>
          </p:cNvCxnSpPr>
          <p:nvPr/>
        </p:nvCxnSpPr>
        <p:spPr>
          <a:xfrm flipH="1">
            <a:off x="13755922" y="8696651"/>
            <a:ext cx="1" cy="3999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c 51">
            <a:extLst>
              <a:ext uri="{FF2B5EF4-FFF2-40B4-BE49-F238E27FC236}">
                <a16:creationId xmlns:a16="http://schemas.microsoft.com/office/drawing/2014/main" id="{E6DC9A82-B00F-AE4B-75ED-93203EFF134A}"/>
              </a:ext>
            </a:extLst>
          </p:cNvPr>
          <p:cNvSpPr/>
          <p:nvPr/>
        </p:nvSpPr>
        <p:spPr>
          <a:xfrm>
            <a:off x="13504080" y="8519694"/>
            <a:ext cx="251842" cy="362575"/>
          </a:xfrm>
          <a:prstGeom prst="arc">
            <a:avLst>
              <a:gd name="adj1" fmla="val 11210800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050D70D-75BB-14AF-E4AD-8CAD48547ABA}"/>
              </a:ext>
            </a:extLst>
          </p:cNvPr>
          <p:cNvCxnSpPr>
            <a:cxnSpLocks/>
          </p:cNvCxnSpPr>
          <p:nvPr/>
        </p:nvCxnSpPr>
        <p:spPr>
          <a:xfrm>
            <a:off x="13504080" y="8676274"/>
            <a:ext cx="0" cy="4202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1C8E9D-198B-BC8A-57F9-30E7BED53579}"/>
              </a:ext>
            </a:extLst>
          </p:cNvPr>
          <p:cNvCxnSpPr>
            <a:cxnSpLocks/>
          </p:cNvCxnSpPr>
          <p:nvPr/>
        </p:nvCxnSpPr>
        <p:spPr>
          <a:xfrm flipH="1">
            <a:off x="14345739" y="8698682"/>
            <a:ext cx="1" cy="3999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c 55">
            <a:extLst>
              <a:ext uri="{FF2B5EF4-FFF2-40B4-BE49-F238E27FC236}">
                <a16:creationId xmlns:a16="http://schemas.microsoft.com/office/drawing/2014/main" id="{EE23001D-9F10-D2C1-6FE2-76B5D1C51A7C}"/>
              </a:ext>
            </a:extLst>
          </p:cNvPr>
          <p:cNvSpPr/>
          <p:nvPr/>
        </p:nvSpPr>
        <p:spPr>
          <a:xfrm>
            <a:off x="14093897" y="8521725"/>
            <a:ext cx="251842" cy="362575"/>
          </a:xfrm>
          <a:prstGeom prst="arc">
            <a:avLst>
              <a:gd name="adj1" fmla="val 11210800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1CB94D5-8067-ABDA-4AC8-9F8B9F19D59E}"/>
              </a:ext>
            </a:extLst>
          </p:cNvPr>
          <p:cNvCxnSpPr>
            <a:cxnSpLocks/>
          </p:cNvCxnSpPr>
          <p:nvPr/>
        </p:nvCxnSpPr>
        <p:spPr>
          <a:xfrm>
            <a:off x="14093897" y="8678305"/>
            <a:ext cx="0" cy="420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4C29651-B6ED-09AE-A271-549A978C9468}"/>
              </a:ext>
            </a:extLst>
          </p:cNvPr>
          <p:cNvCxnSpPr>
            <a:cxnSpLocks/>
          </p:cNvCxnSpPr>
          <p:nvPr/>
        </p:nvCxnSpPr>
        <p:spPr>
          <a:xfrm flipH="1">
            <a:off x="14973404" y="8692320"/>
            <a:ext cx="1" cy="39990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rc 65">
            <a:extLst>
              <a:ext uri="{FF2B5EF4-FFF2-40B4-BE49-F238E27FC236}">
                <a16:creationId xmlns:a16="http://schemas.microsoft.com/office/drawing/2014/main" id="{6AD73925-1081-1913-D642-D32051F27E77}"/>
              </a:ext>
            </a:extLst>
          </p:cNvPr>
          <p:cNvSpPr/>
          <p:nvPr/>
        </p:nvSpPr>
        <p:spPr>
          <a:xfrm>
            <a:off x="14721562" y="8515363"/>
            <a:ext cx="251842" cy="362575"/>
          </a:xfrm>
          <a:prstGeom prst="arc">
            <a:avLst>
              <a:gd name="adj1" fmla="val 11210800"/>
              <a:gd name="adj2" fmla="val 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893EF5-63BF-2229-BE48-8A855CAFD98C}"/>
              </a:ext>
            </a:extLst>
          </p:cNvPr>
          <p:cNvCxnSpPr>
            <a:cxnSpLocks/>
          </p:cNvCxnSpPr>
          <p:nvPr/>
        </p:nvCxnSpPr>
        <p:spPr>
          <a:xfrm>
            <a:off x="14721562" y="8671943"/>
            <a:ext cx="0" cy="4202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2A36FEF-A975-2FA9-FEEA-20A0026FAC4F}"/>
              </a:ext>
            </a:extLst>
          </p:cNvPr>
          <p:cNvCxnSpPr>
            <a:cxnSpLocks/>
          </p:cNvCxnSpPr>
          <p:nvPr/>
        </p:nvCxnSpPr>
        <p:spPr>
          <a:xfrm flipH="1">
            <a:off x="15602130" y="8695420"/>
            <a:ext cx="1" cy="399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>
            <a:extLst>
              <a:ext uri="{FF2B5EF4-FFF2-40B4-BE49-F238E27FC236}">
                <a16:creationId xmlns:a16="http://schemas.microsoft.com/office/drawing/2014/main" id="{2B6CA4B0-8039-D72A-43EE-CE7C9AB85361}"/>
              </a:ext>
            </a:extLst>
          </p:cNvPr>
          <p:cNvSpPr/>
          <p:nvPr/>
        </p:nvSpPr>
        <p:spPr>
          <a:xfrm>
            <a:off x="15350288" y="8518463"/>
            <a:ext cx="251842" cy="362575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AEB8303-E836-A691-7D30-5E0EE79F850F}"/>
              </a:ext>
            </a:extLst>
          </p:cNvPr>
          <p:cNvCxnSpPr>
            <a:cxnSpLocks/>
          </p:cNvCxnSpPr>
          <p:nvPr/>
        </p:nvCxnSpPr>
        <p:spPr>
          <a:xfrm>
            <a:off x="15350288" y="8675043"/>
            <a:ext cx="0" cy="420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E482E2C-232D-2A77-3FB4-50117C4E43CD}"/>
              </a:ext>
            </a:extLst>
          </p:cNvPr>
          <p:cNvSpPr txBox="1"/>
          <p:nvPr/>
        </p:nvSpPr>
        <p:spPr>
          <a:xfrm>
            <a:off x="15621823" y="914434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+mn-lt"/>
              </a:rPr>
              <a:t>Thick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820605B-A4DA-5B75-5F5A-42FF0C8163B1}"/>
              </a:ext>
            </a:extLst>
          </p:cNvPr>
          <p:cNvSpPr txBox="1"/>
          <p:nvPr/>
        </p:nvSpPr>
        <p:spPr>
          <a:xfrm>
            <a:off x="11609875" y="91443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+mn-lt"/>
              </a:rPr>
              <a:t>Thin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A675316-2D1B-D90B-4C8F-BEF43290B969}"/>
              </a:ext>
            </a:extLst>
          </p:cNvPr>
          <p:cNvCxnSpPr>
            <a:endCxn id="89" idx="1"/>
          </p:cNvCxnSpPr>
          <p:nvPr/>
        </p:nvCxnSpPr>
        <p:spPr>
          <a:xfrm>
            <a:off x="12240691" y="9329013"/>
            <a:ext cx="338113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3" name="Chart 92">
            <a:extLst>
              <a:ext uri="{FF2B5EF4-FFF2-40B4-BE49-F238E27FC236}">
                <a16:creationId xmlns:a16="http://schemas.microsoft.com/office/drawing/2014/main" id="{81410C42-4428-B1A5-0593-B16030B7C3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5260105"/>
              </p:ext>
            </p:extLst>
          </p:nvPr>
        </p:nvGraphicFramePr>
        <p:xfrm>
          <a:off x="5921777" y="6340975"/>
          <a:ext cx="5289352" cy="2573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22519D-CB80-077B-B8F3-FB97C7CDD0A7}"/>
              </a:ext>
            </a:extLst>
          </p:cNvPr>
          <p:cNvSpPr txBox="1"/>
          <p:nvPr/>
        </p:nvSpPr>
        <p:spPr>
          <a:xfrm>
            <a:off x="4534566" y="9476294"/>
            <a:ext cx="574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dirty="0">
                <a:latin typeface="Calibri" panose="020F0502020204030204" pitchFamily="34" charset="0"/>
                <a:cs typeface="Calibri" panose="020F0502020204030204" pitchFamily="34" charset="0"/>
              </a:rPr>
              <a:t>(a)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590C15-A6EA-DEE1-26A5-FAEBEAE412E2}"/>
              </a:ext>
            </a:extLst>
          </p:cNvPr>
          <p:cNvSpPr txBox="1"/>
          <p:nvPr/>
        </p:nvSpPr>
        <p:spPr>
          <a:xfrm>
            <a:off x="8815465" y="947629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dirty="0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FF86D2-0F3B-9A7F-9C09-5F065582A9FF}"/>
              </a:ext>
            </a:extLst>
          </p:cNvPr>
          <p:cNvSpPr txBox="1"/>
          <p:nvPr/>
        </p:nvSpPr>
        <p:spPr>
          <a:xfrm>
            <a:off x="13778872" y="9476294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dirty="0">
                <a:latin typeface="Calibri" panose="020F0502020204030204" pitchFamily="34" charset="0"/>
                <a:cs typeface="Calibri" panose="020F0502020204030204" pitchFamily="34" charset="0"/>
              </a:rPr>
              <a:t>(c)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BEC4FA6-A41E-7682-D6EC-E35B846DBD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80348" y="8149865"/>
            <a:ext cx="1639966" cy="1700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8866F-219F-93B1-E49E-7AC2715CD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3837" y="9502899"/>
            <a:ext cx="1115665" cy="786452"/>
          </a:xfrm>
          <a:prstGeom prst="rect">
            <a:avLst/>
          </a:prstGeom>
        </p:spPr>
      </p:pic>
      <p:pic>
        <p:nvPicPr>
          <p:cNvPr id="77" name="Picture 76" descr="A picture containing indoor, purple&#10;&#10;Description automatically generated">
            <a:extLst>
              <a:ext uri="{FF2B5EF4-FFF2-40B4-BE49-F238E27FC236}">
                <a16:creationId xmlns:a16="http://schemas.microsoft.com/office/drawing/2014/main" id="{4AF420CC-6870-F9DD-1FB4-BBD56AF5C95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5974" b="79221" l="15610" r="78537">
                        <a14:foregroundMark x1="78537" y1="50000" x2="75122" y2="49351"/>
                        <a14:foregroundMark x1="15610" y1="42857" x2="29756" y2="29221"/>
                        <a14:foregroundMark x1="32683" y1="25974" x2="32683" y2="25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20476" r="18084" b="13687"/>
          <a:stretch/>
        </p:blipFill>
        <p:spPr bwMode="auto">
          <a:xfrm rot="10800000">
            <a:off x="2991648" y="9211727"/>
            <a:ext cx="586429" cy="42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9" name="Picture 78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F6277354-55F9-988E-3F96-CBD18662C98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4219" b="78125" l="2941" r="94118">
                        <a14:foregroundMark x1="90000" y1="68750" x2="90000" y2="68750"/>
                        <a14:foregroundMark x1="91176" y1="70313" x2="91176" y2="70313"/>
                        <a14:foregroundMark x1="94118" y1="68750" x2="94118" y2="68750"/>
                        <a14:foregroundMark x1="14118" y1="50000" x2="4118" y2="43750"/>
                        <a14:foregroundMark x1="8235" y1="40625" x2="2941" y2="40625"/>
                        <a14:backgroundMark x1="54118" y1="82813" x2="54118" y2="82813"/>
                        <a14:backgroundMark x1="50000" y1="78125" x2="50000" y2="78125"/>
                        <a14:backgroundMark x1="52353" y1="78906" x2="52353" y2="78906"/>
                        <a14:backgroundMark x1="52941" y1="78906" x2="48951" y2="78244"/>
                        <a14:backgroundMark x1="55882" y1="81250" x2="51765" y2="78906"/>
                        <a14:backgroundMark x1="53529" y1="85156" x2="54706" y2="81250"/>
                        <a14:backgroundMark x1="52353" y1="80469" x2="54706" y2="78906"/>
                        <a14:backgroundMark x1="56471" y1="80469" x2="52353" y2="79688"/>
                        <a14:backgroundMark x1="57647" y1="79688" x2="54118" y2="7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14336"/>
          <a:stretch/>
        </p:blipFill>
        <p:spPr bwMode="auto">
          <a:xfrm rot="10800000">
            <a:off x="3105396" y="9956331"/>
            <a:ext cx="706551" cy="359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1" name="Picture 80" descr="A picture containing text, indoor, computer, computer&#10;&#10;Description automatically generated">
            <a:extLst>
              <a:ext uri="{FF2B5EF4-FFF2-40B4-BE49-F238E27FC236}">
                <a16:creationId xmlns:a16="http://schemas.microsoft.com/office/drawing/2014/main" id="{960B3C4E-A6FB-F286-5A59-A7615E20C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0109" b="53261" l="3265" r="62449">
                        <a14:foregroundMark x1="60408" y1="46196" x2="61633" y2="30435"/>
                        <a14:foregroundMark x1="9796" y1="40761" x2="12245" y2="30978"/>
                        <a14:foregroundMark x1="4898" y1="43478" x2="4898" y2="27717"/>
                        <a14:foregroundMark x1="6531" y1="47826" x2="3265" y2="46739"/>
                        <a14:backgroundMark x1="5306" y1="20652" x2="5306" y2="20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8" t="16522" r="30267" b="41969"/>
          <a:stretch/>
        </p:blipFill>
        <p:spPr>
          <a:xfrm rot="10800000">
            <a:off x="2577311" y="8778317"/>
            <a:ext cx="679990" cy="3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4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86C22CA-1DFC-BF35-3D63-8CEB9D189FF1}"/>
              </a:ext>
            </a:extLst>
          </p:cNvPr>
          <p:cNvSpPr/>
          <p:nvPr/>
        </p:nvSpPr>
        <p:spPr>
          <a:xfrm>
            <a:off x="2509959" y="6758689"/>
            <a:ext cx="13187116" cy="483393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FCCC56-A5CF-4B15-3917-D4C96E67ABF4}"/>
              </a:ext>
            </a:extLst>
          </p:cNvPr>
          <p:cNvSpPr/>
          <p:nvPr/>
        </p:nvSpPr>
        <p:spPr>
          <a:xfrm>
            <a:off x="6294773" y="7148496"/>
            <a:ext cx="2071122" cy="3645426"/>
          </a:xfrm>
          <a:prstGeom prst="rect">
            <a:avLst/>
          </a:prstGeom>
          <a:solidFill>
            <a:srgbClr val="91DBFB"/>
          </a:solidFill>
          <a:ln>
            <a:solidFill>
              <a:srgbClr val="91D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BB4319-DAC5-3E8A-6C4F-540AAF2F1CC6}"/>
              </a:ext>
            </a:extLst>
          </p:cNvPr>
          <p:cNvSpPr/>
          <p:nvPr/>
        </p:nvSpPr>
        <p:spPr>
          <a:xfrm>
            <a:off x="4027617" y="7149065"/>
            <a:ext cx="2022081" cy="3645426"/>
          </a:xfrm>
          <a:prstGeom prst="rect">
            <a:avLst/>
          </a:prstGeom>
          <a:solidFill>
            <a:srgbClr val="FFD6E8"/>
          </a:solidFill>
          <a:ln>
            <a:solidFill>
              <a:srgbClr val="FFD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000" dirty="0">
              <a:solidFill>
                <a:schemeClr val="tx1"/>
              </a:solidFill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055804E-BAFC-F047-993C-A74AA076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790" y="4593756"/>
            <a:ext cx="8159750" cy="707253"/>
          </a:xfrm>
        </p:spPr>
        <p:txBody>
          <a:bodyPr/>
          <a:lstStyle/>
          <a:p>
            <a:r>
              <a:rPr lang="en-US" altLang="ja-JP" sz="2800" dirty="0"/>
              <a:t>Figure 5 Optimization diagram</a:t>
            </a:r>
            <a:endParaRPr lang="ja-JP" altLang="en-US" sz="2800"/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01603008-F463-C607-0FFA-0B295C8C9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12</a:t>
            </a:fld>
            <a:endParaRPr lang="en-US" altLang="ja-JP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336CC-B9F9-37D1-E488-4E457E240DBE}"/>
              </a:ext>
            </a:extLst>
          </p:cNvPr>
          <p:cNvSpPr/>
          <p:nvPr/>
        </p:nvSpPr>
        <p:spPr>
          <a:xfrm>
            <a:off x="6358788" y="7992181"/>
            <a:ext cx="1923736" cy="7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2000" dirty="0">
                <a:solidFill>
                  <a:schemeClr val="tx1"/>
                </a:solidFill>
              </a:rPr>
              <a:t>Generating </a:t>
            </a:r>
          </a:p>
          <a:p>
            <a:pPr algn="ctr"/>
            <a:r>
              <a:rPr lang="en-JP" sz="2000" dirty="0">
                <a:solidFill>
                  <a:schemeClr val="tx1"/>
                </a:solidFill>
              </a:rPr>
              <a:t>print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8D7413-DEE3-71B5-4E8E-D58E61C20822}"/>
              </a:ext>
            </a:extLst>
          </p:cNvPr>
          <p:cNvSpPr/>
          <p:nvPr/>
        </p:nvSpPr>
        <p:spPr>
          <a:xfrm>
            <a:off x="6358790" y="9000331"/>
            <a:ext cx="1923734" cy="707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2000" dirty="0">
                <a:solidFill>
                  <a:schemeClr val="tx1"/>
                </a:solidFill>
              </a:rPr>
              <a:t>3D print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E23EE-F2B1-E471-A4E5-D5E82F11DE3C}"/>
              </a:ext>
            </a:extLst>
          </p:cNvPr>
          <p:cNvSpPr/>
          <p:nvPr/>
        </p:nvSpPr>
        <p:spPr>
          <a:xfrm>
            <a:off x="6360798" y="10021295"/>
            <a:ext cx="1921726" cy="7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2000" dirty="0">
                <a:solidFill>
                  <a:schemeClr val="tx1"/>
                </a:solidFill>
              </a:rPr>
              <a:t>Measurement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8A55C0-F68A-97BF-144B-DE1F436C01DA}"/>
              </a:ext>
            </a:extLst>
          </p:cNvPr>
          <p:cNvSpPr/>
          <p:nvPr/>
        </p:nvSpPr>
        <p:spPr>
          <a:xfrm>
            <a:off x="4081247" y="10010380"/>
            <a:ext cx="1921730" cy="7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2000" dirty="0">
                <a:solidFill>
                  <a:schemeClr val="tx1"/>
                </a:solidFill>
              </a:rPr>
              <a:t>Learning </a:t>
            </a:r>
          </a:p>
          <a:p>
            <a:pPr algn="ctr"/>
            <a:r>
              <a:rPr lang="en-JP" sz="2000" dirty="0">
                <a:solidFill>
                  <a:schemeClr val="tx1"/>
                </a:solidFill>
              </a:rPr>
              <a:t>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A1E3E-0F47-0EDE-109E-79B67F051A8B}"/>
              </a:ext>
            </a:extLst>
          </p:cNvPr>
          <p:cNvSpPr/>
          <p:nvPr/>
        </p:nvSpPr>
        <p:spPr>
          <a:xfrm>
            <a:off x="4081247" y="9000331"/>
            <a:ext cx="1923740" cy="707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2000" dirty="0">
                <a:solidFill>
                  <a:schemeClr val="tx1"/>
                </a:solidFill>
              </a:rPr>
              <a:t>Bayesian</a:t>
            </a:r>
          </a:p>
          <a:p>
            <a:pPr algn="ctr"/>
            <a:r>
              <a:rPr lang="en-JP" sz="2000" dirty="0">
                <a:solidFill>
                  <a:schemeClr val="tx1"/>
                </a:solidFill>
              </a:rPr>
              <a:t>optimization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4E62CC-AC4B-0433-7EED-18DE32674C42}"/>
              </a:ext>
            </a:extLst>
          </p:cNvPr>
          <p:cNvSpPr/>
          <p:nvPr/>
        </p:nvSpPr>
        <p:spPr>
          <a:xfrm>
            <a:off x="4081248" y="7991612"/>
            <a:ext cx="1923739" cy="707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Deciding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next shape</a:t>
            </a:r>
            <a:endParaRPr lang="en-JP" sz="20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82AA6-74F3-EC9B-7B57-34E23D48F335}"/>
              </a:ext>
            </a:extLst>
          </p:cNvPr>
          <p:cNvSpPr txBox="1"/>
          <p:nvPr/>
        </p:nvSpPr>
        <p:spPr>
          <a:xfrm>
            <a:off x="4319413" y="7154840"/>
            <a:ext cx="1515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400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</a:p>
          <a:p>
            <a:pPr algn="ctr"/>
            <a:r>
              <a:rPr lang="en-JP" sz="2400" dirty="0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F0CEE-B63F-36A0-D66A-39202C9A1C03}"/>
              </a:ext>
            </a:extLst>
          </p:cNvPr>
          <p:cNvSpPr txBox="1"/>
          <p:nvPr/>
        </p:nvSpPr>
        <p:spPr>
          <a:xfrm>
            <a:off x="6555189" y="7154840"/>
            <a:ext cx="1530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400" dirty="0">
                <a:latin typeface="Calibri" panose="020F0502020204030204" pitchFamily="34" charset="0"/>
                <a:cs typeface="Calibri" panose="020F0502020204030204" pitchFamily="34" charset="0"/>
              </a:rPr>
              <a:t>Real-world</a:t>
            </a:r>
          </a:p>
          <a:p>
            <a:pPr algn="ctr"/>
            <a:r>
              <a:rPr lang="en-JP" sz="2400" dirty="0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9E9654-A7E9-BF87-BD61-F04FA73736FB}"/>
              </a:ext>
            </a:extLst>
          </p:cNvPr>
          <p:cNvSpPr txBox="1"/>
          <p:nvPr/>
        </p:nvSpPr>
        <p:spPr>
          <a:xfrm>
            <a:off x="2790832" y="9028370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</a:p>
          <a:p>
            <a:pPr algn="ctr"/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Motion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BE5F48-46D6-0814-A378-DFB2FCF8DDE8}"/>
              </a:ext>
            </a:extLst>
          </p:cNvPr>
          <p:cNvSpPr txBox="1"/>
          <p:nvPr/>
        </p:nvSpPr>
        <p:spPr>
          <a:xfrm>
            <a:off x="6387700" y="11020428"/>
            <a:ext cx="19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Optimized shape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3190E1DD-3EC7-6CC7-17B1-56ECE380C5FB}"/>
              </a:ext>
            </a:extLst>
          </p:cNvPr>
          <p:cNvSpPr/>
          <p:nvPr/>
        </p:nvSpPr>
        <p:spPr>
          <a:xfrm>
            <a:off x="2754676" y="8593190"/>
            <a:ext cx="1106697" cy="355812"/>
          </a:xfrm>
          <a:prstGeom prst="wedgeEllipseCallout">
            <a:avLst>
              <a:gd name="adj1" fmla="val -7371"/>
              <a:gd name="adj2" fmla="val 713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S</a:t>
            </a:r>
            <a:r>
              <a:rPr lang="en-JP" sz="2000" dirty="0">
                <a:solidFill>
                  <a:schemeClr val="tx1"/>
                </a:solidFill>
              </a:rPr>
              <a:t>tart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13A15FCC-FA32-2021-FE78-DBE27797F020}"/>
              </a:ext>
            </a:extLst>
          </p:cNvPr>
          <p:cNvSpPr/>
          <p:nvPr/>
        </p:nvSpPr>
        <p:spPr>
          <a:xfrm>
            <a:off x="4275454" y="11041514"/>
            <a:ext cx="1702407" cy="400110"/>
          </a:xfrm>
          <a:prstGeom prst="wedgeEllipseCallout">
            <a:avLst>
              <a:gd name="adj1" fmla="val 64703"/>
              <a:gd name="adj2" fmla="val 158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Complete</a:t>
            </a:r>
            <a:endParaRPr lang="en-JP" sz="2000" dirty="0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71DDF66-CAE3-F5C2-DF76-F02BBFAE3460}"/>
              </a:ext>
            </a:extLst>
          </p:cNvPr>
          <p:cNvSpPr/>
          <p:nvPr/>
        </p:nvSpPr>
        <p:spPr>
          <a:xfrm>
            <a:off x="6069939" y="8091539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0C01E2A9-2507-0D37-1C32-E6303D8A02F3}"/>
              </a:ext>
            </a:extLst>
          </p:cNvPr>
          <p:cNvSpPr/>
          <p:nvPr/>
        </p:nvSpPr>
        <p:spPr>
          <a:xfrm rot="5400000">
            <a:off x="7216738" y="8609245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9F28D835-751D-952E-C5D2-32E59E435245}"/>
              </a:ext>
            </a:extLst>
          </p:cNvPr>
          <p:cNvSpPr/>
          <p:nvPr/>
        </p:nvSpPr>
        <p:spPr>
          <a:xfrm rot="5400000">
            <a:off x="7216737" y="9624721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5932235F-93FF-128D-2C64-F9A52B83D4D6}"/>
              </a:ext>
            </a:extLst>
          </p:cNvPr>
          <p:cNvSpPr/>
          <p:nvPr/>
        </p:nvSpPr>
        <p:spPr>
          <a:xfrm rot="5400000">
            <a:off x="7216737" y="10654799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A7142130-1AFD-ABFA-EDF6-D43AA08FDCBA}"/>
              </a:ext>
            </a:extLst>
          </p:cNvPr>
          <p:cNvSpPr/>
          <p:nvPr/>
        </p:nvSpPr>
        <p:spPr>
          <a:xfrm rot="10800000">
            <a:off x="6049700" y="10120902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FEE96F1D-F9AD-46BC-962E-59333441600D}"/>
              </a:ext>
            </a:extLst>
          </p:cNvPr>
          <p:cNvSpPr/>
          <p:nvPr/>
        </p:nvSpPr>
        <p:spPr>
          <a:xfrm rot="16200000">
            <a:off x="4926940" y="9623816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4AB64D3D-FBBA-405E-7A4F-A1CD21D89D05}"/>
              </a:ext>
            </a:extLst>
          </p:cNvPr>
          <p:cNvSpPr/>
          <p:nvPr/>
        </p:nvSpPr>
        <p:spPr>
          <a:xfrm rot="16200000">
            <a:off x="4926940" y="8598298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0AAD883B-64EE-3B8D-DC1E-5AFD8E770E8D}"/>
              </a:ext>
            </a:extLst>
          </p:cNvPr>
          <p:cNvSpPr/>
          <p:nvPr/>
        </p:nvSpPr>
        <p:spPr>
          <a:xfrm>
            <a:off x="3838916" y="9131678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pic>
        <p:nvPicPr>
          <p:cNvPr id="33" name="Picture 32" descr="A person's hand on a bed&#10;&#10;Description automatically generated with medium confidence">
            <a:extLst>
              <a:ext uri="{FF2B5EF4-FFF2-40B4-BE49-F238E27FC236}">
                <a16:creationId xmlns:a16="http://schemas.microsoft.com/office/drawing/2014/main" id="{86205BAE-C570-3F92-6571-FCAFC16577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08" t="22889" r="15965" b="32015"/>
          <a:stretch/>
        </p:blipFill>
        <p:spPr>
          <a:xfrm rot="10800000">
            <a:off x="8742313" y="7545238"/>
            <a:ext cx="829901" cy="131623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04B2A7-4A9A-1370-B021-5B54CBA2AB0B}"/>
              </a:ext>
            </a:extLst>
          </p:cNvPr>
          <p:cNvCxnSpPr>
            <a:cxnSpLocks/>
          </p:cNvCxnSpPr>
          <p:nvPr/>
        </p:nvCxnSpPr>
        <p:spPr>
          <a:xfrm>
            <a:off x="11239162" y="10648919"/>
            <a:ext cx="829" cy="44851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673B98-AEC8-09B8-C208-01CB93C3FAC3}"/>
              </a:ext>
            </a:extLst>
          </p:cNvPr>
          <p:cNvCxnSpPr>
            <a:cxnSpLocks/>
          </p:cNvCxnSpPr>
          <p:nvPr/>
        </p:nvCxnSpPr>
        <p:spPr>
          <a:xfrm>
            <a:off x="10870375" y="10620477"/>
            <a:ext cx="7727" cy="47695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0DBB909D-DAF4-8E22-B42A-CDA9977A5EE6}"/>
              </a:ext>
            </a:extLst>
          </p:cNvPr>
          <p:cNvSpPr/>
          <p:nvPr/>
        </p:nvSpPr>
        <p:spPr>
          <a:xfrm>
            <a:off x="10870376" y="10442994"/>
            <a:ext cx="368783" cy="411850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C97692-097B-9284-0F83-0E6CED4BBDC1}"/>
              </a:ext>
            </a:extLst>
          </p:cNvPr>
          <p:cNvCxnSpPr>
            <a:cxnSpLocks/>
          </p:cNvCxnSpPr>
          <p:nvPr/>
        </p:nvCxnSpPr>
        <p:spPr>
          <a:xfrm>
            <a:off x="10870376" y="10854844"/>
            <a:ext cx="368783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AC2F2C2-5D7B-8D17-97C8-FA6EDC311E7F}"/>
              </a:ext>
            </a:extLst>
          </p:cNvPr>
          <p:cNvSpPr txBox="1"/>
          <p:nvPr/>
        </p:nvSpPr>
        <p:spPr>
          <a:xfrm>
            <a:off x="10460113" y="1009638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⑤ W</a:t>
            </a:r>
            <a:r>
              <a:rPr lang="en-JP" sz="1800" dirty="0">
                <a:latin typeface="Calibri" panose="020F0502020204030204" pitchFamily="34" charset="0"/>
                <a:cs typeface="Calibri" panose="020F0502020204030204" pitchFamily="34" charset="0"/>
              </a:rPr>
              <a:t>idth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4DFD17-BFBB-715F-0851-41E02CFDF179}"/>
              </a:ext>
            </a:extLst>
          </p:cNvPr>
          <p:cNvCxnSpPr>
            <a:cxnSpLocks/>
            <a:stCxn id="41" idx="0"/>
          </p:cNvCxnSpPr>
          <p:nvPr/>
        </p:nvCxnSpPr>
        <p:spPr>
          <a:xfrm>
            <a:off x="8851179" y="9604593"/>
            <a:ext cx="0" cy="45158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5156DDC0-8296-8DE7-4240-C174C6987E3B}"/>
              </a:ext>
            </a:extLst>
          </p:cNvPr>
          <p:cNvSpPr/>
          <p:nvPr/>
        </p:nvSpPr>
        <p:spPr>
          <a:xfrm>
            <a:off x="8850122" y="9420681"/>
            <a:ext cx="368783" cy="411850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AEE0B9-21EC-96F3-D2B0-E377E4B943C6}"/>
              </a:ext>
            </a:extLst>
          </p:cNvPr>
          <p:cNvSpPr txBox="1"/>
          <p:nvPr/>
        </p:nvSpPr>
        <p:spPr>
          <a:xfrm>
            <a:off x="8882355" y="8971642"/>
            <a:ext cx="91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② Start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F3AB47-369E-3862-2819-56D54665F762}"/>
              </a:ext>
            </a:extLst>
          </p:cNvPr>
          <p:cNvCxnSpPr>
            <a:cxnSpLocks/>
          </p:cNvCxnSpPr>
          <p:nvPr/>
        </p:nvCxnSpPr>
        <p:spPr>
          <a:xfrm>
            <a:off x="10721436" y="9779391"/>
            <a:ext cx="0" cy="2585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A6932D-1791-B250-D563-6116FBE5A032}"/>
              </a:ext>
            </a:extLst>
          </p:cNvPr>
          <p:cNvCxnSpPr>
            <a:cxnSpLocks/>
          </p:cNvCxnSpPr>
          <p:nvPr/>
        </p:nvCxnSpPr>
        <p:spPr>
          <a:xfrm>
            <a:off x="10353147" y="9773356"/>
            <a:ext cx="0" cy="27064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D2BDE07F-3500-1BA3-3956-3F6A58D69FA2}"/>
              </a:ext>
            </a:extLst>
          </p:cNvPr>
          <p:cNvSpPr/>
          <p:nvPr/>
        </p:nvSpPr>
        <p:spPr>
          <a:xfrm>
            <a:off x="10352653" y="9610239"/>
            <a:ext cx="368783" cy="411850"/>
          </a:xfrm>
          <a:prstGeom prst="arc">
            <a:avLst>
              <a:gd name="adj1" fmla="val 11210800"/>
              <a:gd name="adj2" fmla="val 0"/>
            </a:avLst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C6D15F-9079-F0E6-5F9F-D103C4F7416D}"/>
              </a:ext>
            </a:extLst>
          </p:cNvPr>
          <p:cNvCxnSpPr>
            <a:cxnSpLocks/>
          </p:cNvCxnSpPr>
          <p:nvPr/>
        </p:nvCxnSpPr>
        <p:spPr>
          <a:xfrm>
            <a:off x="9370690" y="10955078"/>
            <a:ext cx="318961" cy="6055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6A8BC7-7A14-6BCC-7E82-B47EF62A0423}"/>
              </a:ext>
            </a:extLst>
          </p:cNvPr>
          <p:cNvCxnSpPr>
            <a:cxnSpLocks/>
          </p:cNvCxnSpPr>
          <p:nvPr/>
        </p:nvCxnSpPr>
        <p:spPr>
          <a:xfrm>
            <a:off x="9422245" y="10807960"/>
            <a:ext cx="274956" cy="428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6FE9CA-2691-F4E5-35BE-4C48730A1F78}"/>
              </a:ext>
            </a:extLst>
          </p:cNvPr>
          <p:cNvCxnSpPr>
            <a:cxnSpLocks/>
          </p:cNvCxnSpPr>
          <p:nvPr/>
        </p:nvCxnSpPr>
        <p:spPr>
          <a:xfrm>
            <a:off x="9217746" y="10680482"/>
            <a:ext cx="156323" cy="27797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A10234-FA94-2B61-FDB6-DFBA83E32727}"/>
              </a:ext>
            </a:extLst>
          </p:cNvPr>
          <p:cNvCxnSpPr>
            <a:cxnSpLocks/>
          </p:cNvCxnSpPr>
          <p:nvPr/>
        </p:nvCxnSpPr>
        <p:spPr>
          <a:xfrm>
            <a:off x="9333917" y="10641786"/>
            <a:ext cx="97076" cy="1599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8C210666-DF08-DD07-042D-9B289D355DD6}"/>
              </a:ext>
            </a:extLst>
          </p:cNvPr>
          <p:cNvSpPr/>
          <p:nvPr/>
        </p:nvSpPr>
        <p:spPr>
          <a:xfrm rot="20160312">
            <a:off x="9230604" y="10502725"/>
            <a:ext cx="107588" cy="345862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6F209F-F00E-54C2-FCDC-A34028895542}"/>
              </a:ext>
            </a:extLst>
          </p:cNvPr>
          <p:cNvSpPr txBox="1"/>
          <p:nvPr/>
        </p:nvSpPr>
        <p:spPr>
          <a:xfrm>
            <a:off x="8885719" y="1006619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④ Angle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701865-62A4-F790-64CA-409A458BCB2F}"/>
              </a:ext>
            </a:extLst>
          </p:cNvPr>
          <p:cNvSpPr txBox="1"/>
          <p:nvPr/>
        </p:nvSpPr>
        <p:spPr>
          <a:xfrm>
            <a:off x="9550098" y="7197678"/>
            <a:ext cx="103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① Offset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60121B9-38C3-385A-10C7-EA587F04A655}"/>
              </a:ext>
            </a:extLst>
          </p:cNvPr>
          <p:cNvCxnSpPr>
            <a:cxnSpLocks/>
          </p:cNvCxnSpPr>
          <p:nvPr/>
        </p:nvCxnSpPr>
        <p:spPr>
          <a:xfrm>
            <a:off x="9314443" y="8504361"/>
            <a:ext cx="190351" cy="1817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948D4DD-4845-52D0-30D4-5449F5397B31}"/>
              </a:ext>
            </a:extLst>
          </p:cNvPr>
          <p:cNvCxnSpPr>
            <a:cxnSpLocks/>
          </p:cNvCxnSpPr>
          <p:nvPr/>
        </p:nvCxnSpPr>
        <p:spPr>
          <a:xfrm>
            <a:off x="9337149" y="8391479"/>
            <a:ext cx="203454" cy="1817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244B34-D5AC-70FA-BA6B-B198E8AA6919}"/>
              </a:ext>
            </a:extLst>
          </p:cNvPr>
          <p:cNvCxnSpPr>
            <a:cxnSpLocks/>
          </p:cNvCxnSpPr>
          <p:nvPr/>
        </p:nvCxnSpPr>
        <p:spPr>
          <a:xfrm>
            <a:off x="8985518" y="8102511"/>
            <a:ext cx="319259" cy="4071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566DE1-5AA2-AE5E-1727-72E4328A4D22}"/>
              </a:ext>
            </a:extLst>
          </p:cNvPr>
          <p:cNvCxnSpPr>
            <a:cxnSpLocks/>
          </p:cNvCxnSpPr>
          <p:nvPr/>
        </p:nvCxnSpPr>
        <p:spPr>
          <a:xfrm>
            <a:off x="9058778" y="8094829"/>
            <a:ext cx="291160" cy="3111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DB752CC7-227D-313F-FE84-3F4702E67C8E}"/>
              </a:ext>
            </a:extLst>
          </p:cNvPr>
          <p:cNvSpPr/>
          <p:nvPr/>
        </p:nvSpPr>
        <p:spPr>
          <a:xfrm rot="19412801">
            <a:off x="9007929" y="7946648"/>
            <a:ext cx="53166" cy="345862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BE3A126-C35C-C715-F37C-6550B5947D6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218905" y="9626606"/>
            <a:ext cx="0" cy="4295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919C51E-3C47-5BAD-89FA-9724D375F9BE}"/>
              </a:ext>
            </a:extLst>
          </p:cNvPr>
          <p:cNvSpPr txBox="1"/>
          <p:nvPr/>
        </p:nvSpPr>
        <p:spPr>
          <a:xfrm>
            <a:off x="10463188" y="897712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③ End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5" name="Picture 64" descr="A person's hand on a bed&#10;&#10;Description automatically generated with medium confidence">
            <a:extLst>
              <a:ext uri="{FF2B5EF4-FFF2-40B4-BE49-F238E27FC236}">
                <a16:creationId xmlns:a16="http://schemas.microsoft.com/office/drawing/2014/main" id="{18E0AD39-28A0-B66C-C6C7-14CF81C04F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06" t="22889" r="15965" b="32015"/>
          <a:stretch/>
        </p:blipFill>
        <p:spPr>
          <a:xfrm rot="10800000">
            <a:off x="10645949" y="7529179"/>
            <a:ext cx="837766" cy="1316235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0BB3A15-68B5-FCD0-8A71-9B2D4EA86C2C}"/>
              </a:ext>
            </a:extLst>
          </p:cNvPr>
          <p:cNvCxnSpPr>
            <a:cxnSpLocks/>
          </p:cNvCxnSpPr>
          <p:nvPr/>
        </p:nvCxnSpPr>
        <p:spPr>
          <a:xfrm>
            <a:off x="11333510" y="8434150"/>
            <a:ext cx="142070" cy="12670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A892DF8-A115-8488-DFCA-D58C2F244378}"/>
              </a:ext>
            </a:extLst>
          </p:cNvPr>
          <p:cNvCxnSpPr>
            <a:cxnSpLocks/>
          </p:cNvCxnSpPr>
          <p:nvPr/>
        </p:nvCxnSpPr>
        <p:spPr>
          <a:xfrm>
            <a:off x="11356216" y="8321268"/>
            <a:ext cx="119364" cy="981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F047A58-5475-5207-56C8-01E264718A8E}"/>
              </a:ext>
            </a:extLst>
          </p:cNvPr>
          <p:cNvCxnSpPr>
            <a:cxnSpLocks/>
          </p:cNvCxnSpPr>
          <p:nvPr/>
        </p:nvCxnSpPr>
        <p:spPr>
          <a:xfrm>
            <a:off x="11004585" y="8032300"/>
            <a:ext cx="319259" cy="4071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D3E76B7-544B-BDAD-BA57-AB587C931D5A}"/>
              </a:ext>
            </a:extLst>
          </p:cNvPr>
          <p:cNvCxnSpPr>
            <a:cxnSpLocks/>
          </p:cNvCxnSpPr>
          <p:nvPr/>
        </p:nvCxnSpPr>
        <p:spPr>
          <a:xfrm>
            <a:off x="11077845" y="8024618"/>
            <a:ext cx="291160" cy="3111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824FE01-761E-8B66-557B-80F2323DAAD7}"/>
              </a:ext>
            </a:extLst>
          </p:cNvPr>
          <p:cNvSpPr/>
          <p:nvPr/>
        </p:nvSpPr>
        <p:spPr>
          <a:xfrm rot="19412801">
            <a:off x="11026996" y="7876437"/>
            <a:ext cx="53166" cy="345862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0C3A5D-BDC5-D6DE-B745-613F26ADE0AA}"/>
              </a:ext>
            </a:extLst>
          </p:cNvPr>
          <p:cNvCxnSpPr>
            <a:cxnSpLocks/>
            <a:stCxn id="72" idx="0"/>
          </p:cNvCxnSpPr>
          <p:nvPr/>
        </p:nvCxnSpPr>
        <p:spPr>
          <a:xfrm>
            <a:off x="9484877" y="9602967"/>
            <a:ext cx="1429" cy="30571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B59DCFFE-C4AE-C29C-BF51-4A0EE5452211}"/>
              </a:ext>
            </a:extLst>
          </p:cNvPr>
          <p:cNvSpPr/>
          <p:nvPr/>
        </p:nvSpPr>
        <p:spPr>
          <a:xfrm>
            <a:off x="9483820" y="9419055"/>
            <a:ext cx="368783" cy="411850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25BA277-77AA-3A11-2AD4-9EFF6F5983DD}"/>
              </a:ext>
            </a:extLst>
          </p:cNvPr>
          <p:cNvCxnSpPr>
            <a:cxnSpLocks/>
          </p:cNvCxnSpPr>
          <p:nvPr/>
        </p:nvCxnSpPr>
        <p:spPr>
          <a:xfrm>
            <a:off x="9852595" y="9617413"/>
            <a:ext cx="3254" cy="30162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1B1EA7B-7ECD-523F-0210-0431294BEC81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11408593" y="9610239"/>
            <a:ext cx="965" cy="4277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17F78FA-4D56-7714-FD69-79B51AD42F12}"/>
              </a:ext>
            </a:extLst>
          </p:cNvPr>
          <p:cNvCxnSpPr>
            <a:cxnSpLocks/>
            <a:stCxn id="76" idx="0"/>
          </p:cNvCxnSpPr>
          <p:nvPr/>
        </p:nvCxnSpPr>
        <p:spPr>
          <a:xfrm flipH="1">
            <a:off x="11041735" y="9588226"/>
            <a:ext cx="97" cy="4497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4B6F2116-4452-DCF9-34B2-6CF163AC5604}"/>
              </a:ext>
            </a:extLst>
          </p:cNvPr>
          <p:cNvSpPr/>
          <p:nvPr/>
        </p:nvSpPr>
        <p:spPr>
          <a:xfrm>
            <a:off x="11040775" y="9404314"/>
            <a:ext cx="368783" cy="411850"/>
          </a:xfrm>
          <a:prstGeom prst="arc">
            <a:avLst>
              <a:gd name="adj1" fmla="val 11210800"/>
              <a:gd name="adj2" fmla="val 0"/>
            </a:avLst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1C6140-FBD1-BFAC-7A38-CC2F7E5F64AA}"/>
              </a:ext>
            </a:extLst>
          </p:cNvPr>
          <p:cNvSpPr txBox="1"/>
          <p:nvPr/>
        </p:nvSpPr>
        <p:spPr>
          <a:xfrm>
            <a:off x="8911459" y="11137253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Times New Roman" panose="02020603050405020304" pitchFamily="18" charset="0"/>
              </a:rPr>
              <a:t>0°≦ </a:t>
            </a:r>
            <a:r>
              <a:rPr lang="en-JP" sz="1400" i="1" dirty="0">
                <a:cs typeface="Times New Roman" panose="02020603050405020304" pitchFamily="18" charset="0"/>
              </a:rPr>
              <a:t>θ</a:t>
            </a:r>
            <a:r>
              <a:rPr lang="en-JP" sz="1400" dirty="0">
                <a:latin typeface="+mn-lt"/>
              </a:rPr>
              <a:t> ≦ 45°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A46581A-9B98-DFEA-CF59-4601A357CECB}"/>
              </a:ext>
            </a:extLst>
          </p:cNvPr>
          <p:cNvCxnSpPr>
            <a:cxnSpLocks/>
          </p:cNvCxnSpPr>
          <p:nvPr/>
        </p:nvCxnSpPr>
        <p:spPr>
          <a:xfrm>
            <a:off x="9430993" y="10814910"/>
            <a:ext cx="203506" cy="33160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rc 78">
            <a:extLst>
              <a:ext uri="{FF2B5EF4-FFF2-40B4-BE49-F238E27FC236}">
                <a16:creationId xmlns:a16="http://schemas.microsoft.com/office/drawing/2014/main" id="{7369D36C-FF43-CAE0-0CE6-E4A0F749569E}"/>
              </a:ext>
            </a:extLst>
          </p:cNvPr>
          <p:cNvSpPr/>
          <p:nvPr/>
        </p:nvSpPr>
        <p:spPr>
          <a:xfrm rot="6220256">
            <a:off x="9258684" y="10647024"/>
            <a:ext cx="374308" cy="307776"/>
          </a:xfrm>
          <a:prstGeom prst="arc">
            <a:avLst>
              <a:gd name="adj1" fmla="val 16200000"/>
              <a:gd name="adj2" fmla="val 1926564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7B7198-9702-27A2-7C21-F908F297C21E}"/>
              </a:ext>
            </a:extLst>
          </p:cNvPr>
          <p:cNvSpPr txBox="1"/>
          <p:nvPr/>
        </p:nvSpPr>
        <p:spPr>
          <a:xfrm>
            <a:off x="9631120" y="10758880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i="1" dirty="0"/>
              <a:t>θ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1732D86-5E87-687F-541C-1CEFD0F34577}"/>
              </a:ext>
            </a:extLst>
          </p:cNvPr>
          <p:cNvSpPr txBox="1"/>
          <p:nvPr/>
        </p:nvSpPr>
        <p:spPr>
          <a:xfrm>
            <a:off x="8726239" y="7534860"/>
            <a:ext cx="27603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JP" sz="1400" dirty="0">
                <a:latin typeface="+mn-lt"/>
              </a:rPr>
              <a:t>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9A4DC8-C4C2-CB22-A901-45E1355ACBB5}"/>
              </a:ext>
            </a:extLst>
          </p:cNvPr>
          <p:cNvSpPr txBox="1"/>
          <p:nvPr/>
        </p:nvSpPr>
        <p:spPr>
          <a:xfrm>
            <a:off x="10663253" y="7545681"/>
            <a:ext cx="27603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1400" dirty="0">
                <a:latin typeface="+mn-lt"/>
              </a:rPr>
              <a:t>1</a:t>
            </a:r>
          </a:p>
        </p:txBody>
      </p:sp>
      <p:pic>
        <p:nvPicPr>
          <p:cNvPr id="83" name="Picture 82" descr="A person's hand on a bed&#10;&#10;Description automatically generated with medium confidence">
            <a:extLst>
              <a:ext uri="{FF2B5EF4-FFF2-40B4-BE49-F238E27FC236}">
                <a16:creationId xmlns:a16="http://schemas.microsoft.com/office/drawing/2014/main" id="{146DE156-4FE4-1F59-E366-36E1F41BC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06" t="22889" r="15965" b="32015"/>
          <a:stretch/>
        </p:blipFill>
        <p:spPr>
          <a:xfrm rot="10800000">
            <a:off x="9709771" y="7553045"/>
            <a:ext cx="837766" cy="1316235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411EEDE-DA26-FC5A-DAD8-4C701E84D923}"/>
              </a:ext>
            </a:extLst>
          </p:cNvPr>
          <p:cNvCxnSpPr>
            <a:cxnSpLocks/>
          </p:cNvCxnSpPr>
          <p:nvPr/>
        </p:nvCxnSpPr>
        <p:spPr>
          <a:xfrm>
            <a:off x="10348729" y="8513999"/>
            <a:ext cx="190351" cy="1817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8B4AF9E-3F15-CBD5-86C5-EC8D595011F8}"/>
              </a:ext>
            </a:extLst>
          </p:cNvPr>
          <p:cNvCxnSpPr>
            <a:cxnSpLocks/>
          </p:cNvCxnSpPr>
          <p:nvPr/>
        </p:nvCxnSpPr>
        <p:spPr>
          <a:xfrm>
            <a:off x="10371435" y="8401117"/>
            <a:ext cx="165514" cy="15973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4942DD4-C030-D52F-0B60-DB09BF258F9E}"/>
              </a:ext>
            </a:extLst>
          </p:cNvPr>
          <p:cNvCxnSpPr>
            <a:cxnSpLocks/>
          </p:cNvCxnSpPr>
          <p:nvPr/>
        </p:nvCxnSpPr>
        <p:spPr>
          <a:xfrm>
            <a:off x="10019804" y="8112149"/>
            <a:ext cx="319259" cy="4071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2899AA-DA14-E5C0-7FB5-994DDE676CF5}"/>
              </a:ext>
            </a:extLst>
          </p:cNvPr>
          <p:cNvCxnSpPr>
            <a:cxnSpLocks/>
          </p:cNvCxnSpPr>
          <p:nvPr/>
        </p:nvCxnSpPr>
        <p:spPr>
          <a:xfrm>
            <a:off x="10093064" y="8104467"/>
            <a:ext cx="291160" cy="3111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Arc 87">
            <a:extLst>
              <a:ext uri="{FF2B5EF4-FFF2-40B4-BE49-F238E27FC236}">
                <a16:creationId xmlns:a16="http://schemas.microsoft.com/office/drawing/2014/main" id="{6CC202F5-BD88-0927-81D4-192C333A5A80}"/>
              </a:ext>
            </a:extLst>
          </p:cNvPr>
          <p:cNvSpPr/>
          <p:nvPr/>
        </p:nvSpPr>
        <p:spPr>
          <a:xfrm rot="19412801">
            <a:off x="10042215" y="7956286"/>
            <a:ext cx="53166" cy="345862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ED4F69-690C-BCF1-5546-6B760C1B1705}"/>
              </a:ext>
            </a:extLst>
          </p:cNvPr>
          <p:cNvSpPr txBox="1"/>
          <p:nvPr/>
        </p:nvSpPr>
        <p:spPr>
          <a:xfrm>
            <a:off x="9693696" y="7542667"/>
            <a:ext cx="41229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1400" dirty="0">
                <a:latin typeface="+mn-lt"/>
              </a:rPr>
              <a:t>0.5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CD7EC72-E78B-EF8F-ECF5-CC0FDC2C9061}"/>
              </a:ext>
            </a:extLst>
          </p:cNvPr>
          <p:cNvSpPr txBox="1"/>
          <p:nvPr/>
        </p:nvSpPr>
        <p:spPr>
          <a:xfrm>
            <a:off x="10227269" y="11136578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Times New Roman" panose="02020603050405020304" pitchFamily="18" charset="0"/>
              </a:rPr>
              <a:t>7 mm ≦ </a:t>
            </a:r>
            <a:r>
              <a:rPr lang="en-JP" sz="1400" i="1" dirty="0">
                <a:cs typeface="Times New Roman" panose="02020603050405020304" pitchFamily="18" charset="0"/>
              </a:rPr>
              <a:t>w</a:t>
            </a:r>
            <a:r>
              <a:rPr lang="en-JP" sz="1400" dirty="0">
                <a:latin typeface="+mn-lt"/>
              </a:rPr>
              <a:t> ≦ 14 mm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A3AF76-0B36-F8CC-C0BE-89A576E6E8A4}"/>
              </a:ext>
            </a:extLst>
          </p:cNvPr>
          <p:cNvSpPr txBox="1"/>
          <p:nvPr/>
        </p:nvSpPr>
        <p:spPr>
          <a:xfrm>
            <a:off x="10880314" y="1054647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i="1" dirty="0"/>
              <a:t>w</a:t>
            </a:r>
          </a:p>
        </p:txBody>
      </p:sp>
      <p:pic>
        <p:nvPicPr>
          <p:cNvPr id="123" name="Picture 12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F3D58E7-A741-C585-28C9-C1A5C774D8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0031" t="24404" r="15493" b="23737"/>
          <a:stretch/>
        </p:blipFill>
        <p:spPr>
          <a:xfrm rot="5400000">
            <a:off x="13328981" y="7972031"/>
            <a:ext cx="1028900" cy="955264"/>
          </a:xfrm>
          <a:prstGeom prst="rect">
            <a:avLst/>
          </a:prstGeom>
        </p:spPr>
      </p:pic>
      <p:pic>
        <p:nvPicPr>
          <p:cNvPr id="124" name="Picture 12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F208D578-41B1-4C6A-B04C-3D5DD7D14B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101" t="30709" r="16099" b="29728"/>
          <a:stretch/>
        </p:blipFill>
        <p:spPr>
          <a:xfrm rot="5400000">
            <a:off x="12118592" y="8093157"/>
            <a:ext cx="1028900" cy="725620"/>
          </a:xfrm>
          <a:prstGeom prst="rect">
            <a:avLst/>
          </a:prstGeom>
        </p:spPr>
      </p:pic>
      <p:pic>
        <p:nvPicPr>
          <p:cNvPr id="125" name="Picture 12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4A30BDAF-4CF9-A974-41E1-0BA0E17A84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2599" t="36368" r="14799" b="30955"/>
          <a:stretch/>
        </p:blipFill>
        <p:spPr>
          <a:xfrm rot="5400000">
            <a:off x="14410027" y="8152019"/>
            <a:ext cx="1028902" cy="617457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3B45DF7C-81EC-6C59-1E98-F60FBF89890B}"/>
              </a:ext>
            </a:extLst>
          </p:cNvPr>
          <p:cNvSpPr txBox="1"/>
          <p:nvPr/>
        </p:nvSpPr>
        <p:spPr>
          <a:xfrm>
            <a:off x="12111154" y="7637436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Target motion 1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996228-7CF1-F66B-6B75-C221DA37250C}"/>
              </a:ext>
            </a:extLst>
          </p:cNvPr>
          <p:cNvSpPr txBox="1"/>
          <p:nvPr/>
        </p:nvSpPr>
        <p:spPr>
          <a:xfrm>
            <a:off x="12269670" y="9026288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Pose 1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D1B3CDE-7B62-C6CB-3E4E-6F2BC1839916}"/>
              </a:ext>
            </a:extLst>
          </p:cNvPr>
          <p:cNvSpPr txBox="1"/>
          <p:nvPr/>
        </p:nvSpPr>
        <p:spPr>
          <a:xfrm>
            <a:off x="13474632" y="8992235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Pose 2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F5929B0-1E8B-9F56-5D1E-239FBB2943F0}"/>
              </a:ext>
            </a:extLst>
          </p:cNvPr>
          <p:cNvSpPr txBox="1"/>
          <p:nvPr/>
        </p:nvSpPr>
        <p:spPr>
          <a:xfrm>
            <a:off x="14576502" y="8992721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Pose 3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B8CDE3-2599-D2E3-FD10-F5287FDEA427}"/>
              </a:ext>
            </a:extLst>
          </p:cNvPr>
          <p:cNvSpPr txBox="1"/>
          <p:nvPr/>
        </p:nvSpPr>
        <p:spPr>
          <a:xfrm>
            <a:off x="12127952" y="9393594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Target motion 2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2" name="Picture 131" descr="A picture containing wall, indoor, person&#10;&#10;Description automatically generated">
            <a:extLst>
              <a:ext uri="{FF2B5EF4-FFF2-40B4-BE49-F238E27FC236}">
                <a16:creationId xmlns:a16="http://schemas.microsoft.com/office/drawing/2014/main" id="{451432E3-7D5D-11BC-7170-683102735D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544" y="9763043"/>
            <a:ext cx="642553" cy="1323855"/>
          </a:xfrm>
          <a:prstGeom prst="rect">
            <a:avLst/>
          </a:prstGeom>
        </p:spPr>
      </p:pic>
      <p:pic>
        <p:nvPicPr>
          <p:cNvPr id="133" name="Picture 132" descr="A tennis racket being held by a hand&#10;&#10;Description automatically generated with medium confidence">
            <a:extLst>
              <a:ext uri="{FF2B5EF4-FFF2-40B4-BE49-F238E27FC236}">
                <a16:creationId xmlns:a16="http://schemas.microsoft.com/office/drawing/2014/main" id="{0E4ED706-DD17-D1B0-4226-4E59CFEB124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940" y="9760995"/>
            <a:ext cx="802800" cy="1307326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1E195BDE-4BC6-5C68-562D-4D954D8D1D11}"/>
              </a:ext>
            </a:extLst>
          </p:cNvPr>
          <p:cNvSpPr txBox="1"/>
          <p:nvPr/>
        </p:nvSpPr>
        <p:spPr>
          <a:xfrm>
            <a:off x="12897427" y="11072292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Pose 4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0FE3D5A-D312-F000-C99E-5B74948C769C}"/>
              </a:ext>
            </a:extLst>
          </p:cNvPr>
          <p:cNvSpPr txBox="1"/>
          <p:nvPr/>
        </p:nvSpPr>
        <p:spPr>
          <a:xfrm>
            <a:off x="14141030" y="11091767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Pose 5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6BF9C3-40B2-9C51-9097-2A55B9E76C55}"/>
              </a:ext>
            </a:extLst>
          </p:cNvPr>
          <p:cNvSpPr txBox="1"/>
          <p:nvPr/>
        </p:nvSpPr>
        <p:spPr>
          <a:xfrm>
            <a:off x="12506305" y="7198438"/>
            <a:ext cx="2334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Pose difference ratio</a:t>
            </a:r>
            <a:endParaRPr lang="en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ADF8C61-5268-8126-2019-6323DFD2D805}"/>
              </a:ext>
            </a:extLst>
          </p:cNvPr>
          <p:cNvSpPr/>
          <p:nvPr/>
        </p:nvSpPr>
        <p:spPr>
          <a:xfrm>
            <a:off x="8561929" y="7003292"/>
            <a:ext cx="3329688" cy="4438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74970A40-1169-43EB-873C-1D11B80C5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2680" y="6827985"/>
            <a:ext cx="2463380" cy="435520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JP" sz="2400" b="1" dirty="0"/>
              <a:t>Control Input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1FDB254-0868-5C77-79D0-8D15BDB11B30}"/>
              </a:ext>
            </a:extLst>
          </p:cNvPr>
          <p:cNvSpPr/>
          <p:nvPr/>
        </p:nvSpPr>
        <p:spPr>
          <a:xfrm>
            <a:off x="12080994" y="7003292"/>
            <a:ext cx="3323686" cy="4438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2" name="Content Placeholder 1">
            <a:extLst>
              <a:ext uri="{FF2B5EF4-FFF2-40B4-BE49-F238E27FC236}">
                <a16:creationId xmlns:a16="http://schemas.microsoft.com/office/drawing/2014/main" id="{1321020E-4BBF-A5F8-4CA2-BAB268E07A21}"/>
              </a:ext>
            </a:extLst>
          </p:cNvPr>
          <p:cNvSpPr txBox="1">
            <a:spLocks/>
          </p:cNvSpPr>
          <p:nvPr/>
        </p:nvSpPr>
        <p:spPr>
          <a:xfrm>
            <a:off x="12995852" y="6818785"/>
            <a:ext cx="1315880" cy="44308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572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99FF"/>
              </a:buClr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2400" b="1" dirty="0"/>
              <a:t>Output</a:t>
            </a:r>
            <a:r>
              <a:rPr lang="en-JP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364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86C22CA-1DFC-BF35-3D63-8CEB9D189FF1}"/>
              </a:ext>
            </a:extLst>
          </p:cNvPr>
          <p:cNvSpPr/>
          <p:nvPr/>
        </p:nvSpPr>
        <p:spPr>
          <a:xfrm>
            <a:off x="2509959" y="6758689"/>
            <a:ext cx="13187116" cy="483393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FCCC56-A5CF-4B15-3917-D4C96E67ABF4}"/>
              </a:ext>
            </a:extLst>
          </p:cNvPr>
          <p:cNvSpPr/>
          <p:nvPr/>
        </p:nvSpPr>
        <p:spPr>
          <a:xfrm>
            <a:off x="6294773" y="7148496"/>
            <a:ext cx="2071122" cy="3645426"/>
          </a:xfrm>
          <a:prstGeom prst="rect">
            <a:avLst/>
          </a:prstGeom>
          <a:solidFill>
            <a:srgbClr val="91DBFB"/>
          </a:solidFill>
          <a:ln>
            <a:solidFill>
              <a:srgbClr val="91D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BB4319-DAC5-3E8A-6C4F-540AAF2F1CC6}"/>
              </a:ext>
            </a:extLst>
          </p:cNvPr>
          <p:cNvSpPr/>
          <p:nvPr/>
        </p:nvSpPr>
        <p:spPr>
          <a:xfrm>
            <a:off x="4027617" y="7149065"/>
            <a:ext cx="2022081" cy="3645426"/>
          </a:xfrm>
          <a:prstGeom prst="rect">
            <a:avLst/>
          </a:prstGeom>
          <a:solidFill>
            <a:srgbClr val="FFD6E8"/>
          </a:solidFill>
          <a:ln>
            <a:solidFill>
              <a:srgbClr val="FFD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000" dirty="0">
              <a:solidFill>
                <a:schemeClr val="tx1"/>
              </a:solidFill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055804E-BAFC-F047-993C-A74AA076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790" y="4593756"/>
            <a:ext cx="8159750" cy="707253"/>
          </a:xfrm>
        </p:spPr>
        <p:txBody>
          <a:bodyPr/>
          <a:lstStyle/>
          <a:p>
            <a:r>
              <a:rPr lang="en-US" altLang="ja-JP" sz="2800" dirty="0"/>
              <a:t>Figure 5 Optimization diagram</a:t>
            </a:r>
            <a:endParaRPr lang="ja-JP" altLang="en-US" sz="2800"/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01603008-F463-C607-0FFA-0B295C8C9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13</a:t>
            </a:fld>
            <a:endParaRPr lang="en-US" altLang="ja-JP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336CC-B9F9-37D1-E488-4E457E240DBE}"/>
              </a:ext>
            </a:extLst>
          </p:cNvPr>
          <p:cNvSpPr/>
          <p:nvPr/>
        </p:nvSpPr>
        <p:spPr>
          <a:xfrm>
            <a:off x="6358788" y="7992181"/>
            <a:ext cx="1923736" cy="7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2000" dirty="0">
                <a:solidFill>
                  <a:schemeClr val="tx1"/>
                </a:solidFill>
              </a:rPr>
              <a:t>Generating </a:t>
            </a:r>
          </a:p>
          <a:p>
            <a:pPr algn="ctr"/>
            <a:r>
              <a:rPr lang="en-JP" sz="2000" dirty="0">
                <a:solidFill>
                  <a:schemeClr val="tx1"/>
                </a:solidFill>
              </a:rPr>
              <a:t>print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8D7413-DEE3-71B5-4E8E-D58E61C20822}"/>
              </a:ext>
            </a:extLst>
          </p:cNvPr>
          <p:cNvSpPr/>
          <p:nvPr/>
        </p:nvSpPr>
        <p:spPr>
          <a:xfrm>
            <a:off x="6358790" y="9000331"/>
            <a:ext cx="1923734" cy="707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2000" dirty="0">
                <a:solidFill>
                  <a:schemeClr val="tx1"/>
                </a:solidFill>
              </a:rPr>
              <a:t>3D print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E23EE-F2B1-E471-A4E5-D5E82F11DE3C}"/>
              </a:ext>
            </a:extLst>
          </p:cNvPr>
          <p:cNvSpPr/>
          <p:nvPr/>
        </p:nvSpPr>
        <p:spPr>
          <a:xfrm>
            <a:off x="6360798" y="10021295"/>
            <a:ext cx="1921726" cy="7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2000" dirty="0">
                <a:solidFill>
                  <a:schemeClr val="tx1"/>
                </a:solidFill>
              </a:rPr>
              <a:t>Measurement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8A55C0-F68A-97BF-144B-DE1F436C01DA}"/>
              </a:ext>
            </a:extLst>
          </p:cNvPr>
          <p:cNvSpPr/>
          <p:nvPr/>
        </p:nvSpPr>
        <p:spPr>
          <a:xfrm>
            <a:off x="4081247" y="10010380"/>
            <a:ext cx="1921730" cy="7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2000" dirty="0">
                <a:solidFill>
                  <a:schemeClr val="tx1"/>
                </a:solidFill>
              </a:rPr>
              <a:t>Learning </a:t>
            </a:r>
          </a:p>
          <a:p>
            <a:pPr algn="ctr"/>
            <a:r>
              <a:rPr lang="en-JP" sz="2000" dirty="0">
                <a:solidFill>
                  <a:schemeClr val="tx1"/>
                </a:solidFill>
              </a:rPr>
              <a:t>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A1E3E-0F47-0EDE-109E-79B67F051A8B}"/>
              </a:ext>
            </a:extLst>
          </p:cNvPr>
          <p:cNvSpPr/>
          <p:nvPr/>
        </p:nvSpPr>
        <p:spPr>
          <a:xfrm>
            <a:off x="4081247" y="9000331"/>
            <a:ext cx="1923740" cy="707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2000" dirty="0">
                <a:solidFill>
                  <a:schemeClr val="tx1"/>
                </a:solidFill>
              </a:rPr>
              <a:t>Bayesian</a:t>
            </a:r>
          </a:p>
          <a:p>
            <a:pPr algn="ctr"/>
            <a:r>
              <a:rPr lang="en-JP" sz="2000" dirty="0">
                <a:solidFill>
                  <a:schemeClr val="tx1"/>
                </a:solidFill>
              </a:rPr>
              <a:t>optimization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4E62CC-AC4B-0433-7EED-18DE32674C42}"/>
              </a:ext>
            </a:extLst>
          </p:cNvPr>
          <p:cNvSpPr/>
          <p:nvPr/>
        </p:nvSpPr>
        <p:spPr>
          <a:xfrm>
            <a:off x="4081248" y="7991612"/>
            <a:ext cx="1923739" cy="707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Deciding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next shape</a:t>
            </a:r>
            <a:endParaRPr lang="en-JP" sz="20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82AA6-74F3-EC9B-7B57-34E23D48F335}"/>
              </a:ext>
            </a:extLst>
          </p:cNvPr>
          <p:cNvSpPr txBox="1"/>
          <p:nvPr/>
        </p:nvSpPr>
        <p:spPr>
          <a:xfrm>
            <a:off x="4319413" y="7154840"/>
            <a:ext cx="1515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400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</a:p>
          <a:p>
            <a:pPr algn="ctr"/>
            <a:r>
              <a:rPr lang="en-JP" sz="2400" dirty="0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F0CEE-B63F-36A0-D66A-39202C9A1C03}"/>
              </a:ext>
            </a:extLst>
          </p:cNvPr>
          <p:cNvSpPr txBox="1"/>
          <p:nvPr/>
        </p:nvSpPr>
        <p:spPr>
          <a:xfrm>
            <a:off x="6555189" y="7154840"/>
            <a:ext cx="1530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400" dirty="0">
                <a:latin typeface="Calibri" panose="020F0502020204030204" pitchFamily="34" charset="0"/>
                <a:cs typeface="Calibri" panose="020F0502020204030204" pitchFamily="34" charset="0"/>
              </a:rPr>
              <a:t>Real-world</a:t>
            </a:r>
          </a:p>
          <a:p>
            <a:pPr algn="ctr"/>
            <a:r>
              <a:rPr lang="en-JP" sz="2400" dirty="0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9E9654-A7E9-BF87-BD61-F04FA73736FB}"/>
              </a:ext>
            </a:extLst>
          </p:cNvPr>
          <p:cNvSpPr txBox="1"/>
          <p:nvPr/>
        </p:nvSpPr>
        <p:spPr>
          <a:xfrm>
            <a:off x="2790832" y="9028370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</a:p>
          <a:p>
            <a:pPr algn="ctr"/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Motion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BE5F48-46D6-0814-A378-DFB2FCF8DDE8}"/>
              </a:ext>
            </a:extLst>
          </p:cNvPr>
          <p:cNvSpPr txBox="1"/>
          <p:nvPr/>
        </p:nvSpPr>
        <p:spPr>
          <a:xfrm>
            <a:off x="6387700" y="11020428"/>
            <a:ext cx="19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Optimized shape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3190E1DD-3EC7-6CC7-17B1-56ECE380C5FB}"/>
              </a:ext>
            </a:extLst>
          </p:cNvPr>
          <p:cNvSpPr/>
          <p:nvPr/>
        </p:nvSpPr>
        <p:spPr>
          <a:xfrm>
            <a:off x="2754676" y="8593190"/>
            <a:ext cx="1106697" cy="355812"/>
          </a:xfrm>
          <a:prstGeom prst="wedgeEllipseCallout">
            <a:avLst>
              <a:gd name="adj1" fmla="val -7371"/>
              <a:gd name="adj2" fmla="val 713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S</a:t>
            </a:r>
            <a:r>
              <a:rPr lang="en-JP" sz="2000" dirty="0">
                <a:solidFill>
                  <a:schemeClr val="tx1"/>
                </a:solidFill>
              </a:rPr>
              <a:t>tart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13A15FCC-FA32-2021-FE78-DBE27797F020}"/>
              </a:ext>
            </a:extLst>
          </p:cNvPr>
          <p:cNvSpPr/>
          <p:nvPr/>
        </p:nvSpPr>
        <p:spPr>
          <a:xfrm>
            <a:off x="4275454" y="11041514"/>
            <a:ext cx="1702407" cy="400110"/>
          </a:xfrm>
          <a:prstGeom prst="wedgeEllipseCallout">
            <a:avLst>
              <a:gd name="adj1" fmla="val 64703"/>
              <a:gd name="adj2" fmla="val 158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Complete</a:t>
            </a:r>
            <a:endParaRPr lang="en-JP" sz="2000" dirty="0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71DDF66-CAE3-F5C2-DF76-F02BBFAE3460}"/>
              </a:ext>
            </a:extLst>
          </p:cNvPr>
          <p:cNvSpPr/>
          <p:nvPr/>
        </p:nvSpPr>
        <p:spPr>
          <a:xfrm>
            <a:off x="6069939" y="8091539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0C01E2A9-2507-0D37-1C32-E6303D8A02F3}"/>
              </a:ext>
            </a:extLst>
          </p:cNvPr>
          <p:cNvSpPr/>
          <p:nvPr/>
        </p:nvSpPr>
        <p:spPr>
          <a:xfrm rot="5400000">
            <a:off x="7216738" y="8609245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9F28D835-751D-952E-C5D2-32E59E435245}"/>
              </a:ext>
            </a:extLst>
          </p:cNvPr>
          <p:cNvSpPr/>
          <p:nvPr/>
        </p:nvSpPr>
        <p:spPr>
          <a:xfrm rot="5400000">
            <a:off x="7216737" y="9624721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5932235F-93FF-128D-2C64-F9A52B83D4D6}"/>
              </a:ext>
            </a:extLst>
          </p:cNvPr>
          <p:cNvSpPr/>
          <p:nvPr/>
        </p:nvSpPr>
        <p:spPr>
          <a:xfrm rot="5400000">
            <a:off x="7216737" y="10654799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A7142130-1AFD-ABFA-EDF6-D43AA08FDCBA}"/>
              </a:ext>
            </a:extLst>
          </p:cNvPr>
          <p:cNvSpPr/>
          <p:nvPr/>
        </p:nvSpPr>
        <p:spPr>
          <a:xfrm rot="10800000">
            <a:off x="6049700" y="10120902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FEE96F1D-F9AD-46BC-962E-59333441600D}"/>
              </a:ext>
            </a:extLst>
          </p:cNvPr>
          <p:cNvSpPr/>
          <p:nvPr/>
        </p:nvSpPr>
        <p:spPr>
          <a:xfrm rot="16200000">
            <a:off x="4926940" y="9623816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4AB64D3D-FBBA-405E-7A4F-A1CD21D89D05}"/>
              </a:ext>
            </a:extLst>
          </p:cNvPr>
          <p:cNvSpPr/>
          <p:nvPr/>
        </p:nvSpPr>
        <p:spPr>
          <a:xfrm rot="16200000">
            <a:off x="4926940" y="8598298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0AAD883B-64EE-3B8D-DC1E-5AFD8E770E8D}"/>
              </a:ext>
            </a:extLst>
          </p:cNvPr>
          <p:cNvSpPr/>
          <p:nvPr/>
        </p:nvSpPr>
        <p:spPr>
          <a:xfrm>
            <a:off x="3838916" y="9131678"/>
            <a:ext cx="221884" cy="501269"/>
          </a:xfrm>
          <a:prstGeom prst="chevron">
            <a:avLst>
              <a:gd name="adj" fmla="val 59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pic>
        <p:nvPicPr>
          <p:cNvPr id="33" name="Picture 32" descr="A person's hand on a bed&#10;&#10;Description automatically generated with medium confidence">
            <a:extLst>
              <a:ext uri="{FF2B5EF4-FFF2-40B4-BE49-F238E27FC236}">
                <a16:creationId xmlns:a16="http://schemas.microsoft.com/office/drawing/2014/main" id="{86205BAE-C570-3F92-6571-FCAFC16577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08" t="22889" r="15965" b="32015"/>
          <a:stretch/>
        </p:blipFill>
        <p:spPr>
          <a:xfrm rot="10800000">
            <a:off x="8742313" y="7545238"/>
            <a:ext cx="829901" cy="131623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04B2A7-4A9A-1370-B021-5B54CBA2AB0B}"/>
              </a:ext>
            </a:extLst>
          </p:cNvPr>
          <p:cNvCxnSpPr>
            <a:cxnSpLocks/>
          </p:cNvCxnSpPr>
          <p:nvPr/>
        </p:nvCxnSpPr>
        <p:spPr>
          <a:xfrm>
            <a:off x="11239162" y="10648919"/>
            <a:ext cx="829" cy="44851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673B98-AEC8-09B8-C208-01CB93C3FAC3}"/>
              </a:ext>
            </a:extLst>
          </p:cNvPr>
          <p:cNvCxnSpPr>
            <a:cxnSpLocks/>
          </p:cNvCxnSpPr>
          <p:nvPr/>
        </p:nvCxnSpPr>
        <p:spPr>
          <a:xfrm>
            <a:off x="10870375" y="10620477"/>
            <a:ext cx="7727" cy="47695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0DBB909D-DAF4-8E22-B42A-CDA9977A5EE6}"/>
              </a:ext>
            </a:extLst>
          </p:cNvPr>
          <p:cNvSpPr/>
          <p:nvPr/>
        </p:nvSpPr>
        <p:spPr>
          <a:xfrm>
            <a:off x="10870376" y="10442994"/>
            <a:ext cx="368783" cy="411850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C97692-097B-9284-0F83-0E6CED4BBDC1}"/>
              </a:ext>
            </a:extLst>
          </p:cNvPr>
          <p:cNvCxnSpPr>
            <a:cxnSpLocks/>
          </p:cNvCxnSpPr>
          <p:nvPr/>
        </p:nvCxnSpPr>
        <p:spPr>
          <a:xfrm>
            <a:off x="10870376" y="10854844"/>
            <a:ext cx="368783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AC2F2C2-5D7B-8D17-97C8-FA6EDC311E7F}"/>
              </a:ext>
            </a:extLst>
          </p:cNvPr>
          <p:cNvSpPr txBox="1"/>
          <p:nvPr/>
        </p:nvSpPr>
        <p:spPr>
          <a:xfrm>
            <a:off x="10460113" y="1009638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⑤ W</a:t>
            </a:r>
            <a:r>
              <a:rPr lang="en-JP" sz="1800" dirty="0">
                <a:latin typeface="Calibri" panose="020F0502020204030204" pitchFamily="34" charset="0"/>
                <a:cs typeface="Calibri" panose="020F0502020204030204" pitchFamily="34" charset="0"/>
              </a:rPr>
              <a:t>idth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4DFD17-BFBB-715F-0851-41E02CFDF179}"/>
              </a:ext>
            </a:extLst>
          </p:cNvPr>
          <p:cNvCxnSpPr>
            <a:cxnSpLocks/>
            <a:stCxn id="41" idx="0"/>
          </p:cNvCxnSpPr>
          <p:nvPr/>
        </p:nvCxnSpPr>
        <p:spPr>
          <a:xfrm>
            <a:off x="8851179" y="9604593"/>
            <a:ext cx="0" cy="45158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5156DDC0-8296-8DE7-4240-C174C6987E3B}"/>
              </a:ext>
            </a:extLst>
          </p:cNvPr>
          <p:cNvSpPr/>
          <p:nvPr/>
        </p:nvSpPr>
        <p:spPr>
          <a:xfrm>
            <a:off x="8850122" y="9420681"/>
            <a:ext cx="368783" cy="411850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AEE0B9-21EC-96F3-D2B0-E377E4B943C6}"/>
              </a:ext>
            </a:extLst>
          </p:cNvPr>
          <p:cNvSpPr txBox="1"/>
          <p:nvPr/>
        </p:nvSpPr>
        <p:spPr>
          <a:xfrm>
            <a:off x="8882355" y="8971642"/>
            <a:ext cx="91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② Start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F3AB47-369E-3862-2819-56D54665F762}"/>
              </a:ext>
            </a:extLst>
          </p:cNvPr>
          <p:cNvCxnSpPr>
            <a:cxnSpLocks/>
          </p:cNvCxnSpPr>
          <p:nvPr/>
        </p:nvCxnSpPr>
        <p:spPr>
          <a:xfrm>
            <a:off x="10721436" y="9779391"/>
            <a:ext cx="0" cy="2585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A6932D-1791-B250-D563-6116FBE5A032}"/>
              </a:ext>
            </a:extLst>
          </p:cNvPr>
          <p:cNvCxnSpPr>
            <a:cxnSpLocks/>
          </p:cNvCxnSpPr>
          <p:nvPr/>
        </p:nvCxnSpPr>
        <p:spPr>
          <a:xfrm>
            <a:off x="10353147" y="9773356"/>
            <a:ext cx="0" cy="27064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D2BDE07F-3500-1BA3-3956-3F6A58D69FA2}"/>
              </a:ext>
            </a:extLst>
          </p:cNvPr>
          <p:cNvSpPr/>
          <p:nvPr/>
        </p:nvSpPr>
        <p:spPr>
          <a:xfrm>
            <a:off x="10352653" y="9610239"/>
            <a:ext cx="368783" cy="411850"/>
          </a:xfrm>
          <a:prstGeom prst="arc">
            <a:avLst>
              <a:gd name="adj1" fmla="val 11210800"/>
              <a:gd name="adj2" fmla="val 0"/>
            </a:avLst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C6D15F-9079-F0E6-5F9F-D103C4F7416D}"/>
              </a:ext>
            </a:extLst>
          </p:cNvPr>
          <p:cNvCxnSpPr>
            <a:cxnSpLocks/>
          </p:cNvCxnSpPr>
          <p:nvPr/>
        </p:nvCxnSpPr>
        <p:spPr>
          <a:xfrm>
            <a:off x="9370690" y="10955078"/>
            <a:ext cx="318961" cy="6055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6A8BC7-7A14-6BCC-7E82-B47EF62A0423}"/>
              </a:ext>
            </a:extLst>
          </p:cNvPr>
          <p:cNvCxnSpPr>
            <a:cxnSpLocks/>
          </p:cNvCxnSpPr>
          <p:nvPr/>
        </p:nvCxnSpPr>
        <p:spPr>
          <a:xfrm>
            <a:off x="9422245" y="10807960"/>
            <a:ext cx="274956" cy="428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6FE9CA-2691-F4E5-35BE-4C48730A1F78}"/>
              </a:ext>
            </a:extLst>
          </p:cNvPr>
          <p:cNvCxnSpPr>
            <a:cxnSpLocks/>
          </p:cNvCxnSpPr>
          <p:nvPr/>
        </p:nvCxnSpPr>
        <p:spPr>
          <a:xfrm>
            <a:off x="9217746" y="10680482"/>
            <a:ext cx="156323" cy="27797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A10234-FA94-2B61-FDB6-DFBA83E32727}"/>
              </a:ext>
            </a:extLst>
          </p:cNvPr>
          <p:cNvCxnSpPr>
            <a:cxnSpLocks/>
          </p:cNvCxnSpPr>
          <p:nvPr/>
        </p:nvCxnSpPr>
        <p:spPr>
          <a:xfrm>
            <a:off x="9333917" y="10641786"/>
            <a:ext cx="97076" cy="1599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8C210666-DF08-DD07-042D-9B289D355DD6}"/>
              </a:ext>
            </a:extLst>
          </p:cNvPr>
          <p:cNvSpPr/>
          <p:nvPr/>
        </p:nvSpPr>
        <p:spPr>
          <a:xfrm rot="20160312">
            <a:off x="9230604" y="10502725"/>
            <a:ext cx="107588" cy="345862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6F209F-F00E-54C2-FCDC-A34028895542}"/>
              </a:ext>
            </a:extLst>
          </p:cNvPr>
          <p:cNvSpPr txBox="1"/>
          <p:nvPr/>
        </p:nvSpPr>
        <p:spPr>
          <a:xfrm>
            <a:off x="8885719" y="1006619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④ Angle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701865-62A4-F790-64CA-409A458BCB2F}"/>
              </a:ext>
            </a:extLst>
          </p:cNvPr>
          <p:cNvSpPr txBox="1"/>
          <p:nvPr/>
        </p:nvSpPr>
        <p:spPr>
          <a:xfrm>
            <a:off x="9550098" y="7197678"/>
            <a:ext cx="103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① Offset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60121B9-38C3-385A-10C7-EA587F04A655}"/>
              </a:ext>
            </a:extLst>
          </p:cNvPr>
          <p:cNvCxnSpPr>
            <a:cxnSpLocks/>
          </p:cNvCxnSpPr>
          <p:nvPr/>
        </p:nvCxnSpPr>
        <p:spPr>
          <a:xfrm>
            <a:off x="9314443" y="8504361"/>
            <a:ext cx="190351" cy="1817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948D4DD-4845-52D0-30D4-5449F5397B31}"/>
              </a:ext>
            </a:extLst>
          </p:cNvPr>
          <p:cNvCxnSpPr>
            <a:cxnSpLocks/>
          </p:cNvCxnSpPr>
          <p:nvPr/>
        </p:nvCxnSpPr>
        <p:spPr>
          <a:xfrm>
            <a:off x="9337149" y="8391479"/>
            <a:ext cx="203454" cy="1817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244B34-D5AC-70FA-BA6B-B198E8AA6919}"/>
              </a:ext>
            </a:extLst>
          </p:cNvPr>
          <p:cNvCxnSpPr>
            <a:cxnSpLocks/>
          </p:cNvCxnSpPr>
          <p:nvPr/>
        </p:nvCxnSpPr>
        <p:spPr>
          <a:xfrm>
            <a:off x="8985518" y="8102511"/>
            <a:ext cx="319259" cy="4071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566DE1-5AA2-AE5E-1727-72E4328A4D22}"/>
              </a:ext>
            </a:extLst>
          </p:cNvPr>
          <p:cNvCxnSpPr>
            <a:cxnSpLocks/>
          </p:cNvCxnSpPr>
          <p:nvPr/>
        </p:nvCxnSpPr>
        <p:spPr>
          <a:xfrm>
            <a:off x="9058778" y="8094829"/>
            <a:ext cx="291160" cy="3111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DB752CC7-227D-313F-FE84-3F4702E67C8E}"/>
              </a:ext>
            </a:extLst>
          </p:cNvPr>
          <p:cNvSpPr/>
          <p:nvPr/>
        </p:nvSpPr>
        <p:spPr>
          <a:xfrm rot="19412801">
            <a:off x="9007929" y="7946648"/>
            <a:ext cx="53166" cy="345862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BE3A126-C35C-C715-F37C-6550B5947D6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218905" y="9626606"/>
            <a:ext cx="0" cy="4295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919C51E-3C47-5BAD-89FA-9724D375F9BE}"/>
              </a:ext>
            </a:extLst>
          </p:cNvPr>
          <p:cNvSpPr txBox="1"/>
          <p:nvPr/>
        </p:nvSpPr>
        <p:spPr>
          <a:xfrm>
            <a:off x="10463188" y="897712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③ End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5" name="Picture 64" descr="A person's hand on a bed&#10;&#10;Description automatically generated with medium confidence">
            <a:extLst>
              <a:ext uri="{FF2B5EF4-FFF2-40B4-BE49-F238E27FC236}">
                <a16:creationId xmlns:a16="http://schemas.microsoft.com/office/drawing/2014/main" id="{18E0AD39-28A0-B66C-C6C7-14CF81C04F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06" t="22889" r="15965" b="32015"/>
          <a:stretch/>
        </p:blipFill>
        <p:spPr>
          <a:xfrm rot="10800000">
            <a:off x="10645949" y="7529179"/>
            <a:ext cx="837766" cy="1316235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0BB3A15-68B5-FCD0-8A71-9B2D4EA86C2C}"/>
              </a:ext>
            </a:extLst>
          </p:cNvPr>
          <p:cNvCxnSpPr>
            <a:cxnSpLocks/>
          </p:cNvCxnSpPr>
          <p:nvPr/>
        </p:nvCxnSpPr>
        <p:spPr>
          <a:xfrm>
            <a:off x="11333510" y="8434150"/>
            <a:ext cx="142070" cy="12670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A892DF8-A115-8488-DFCA-D58C2F244378}"/>
              </a:ext>
            </a:extLst>
          </p:cNvPr>
          <p:cNvCxnSpPr>
            <a:cxnSpLocks/>
          </p:cNvCxnSpPr>
          <p:nvPr/>
        </p:nvCxnSpPr>
        <p:spPr>
          <a:xfrm>
            <a:off x="11356216" y="8321268"/>
            <a:ext cx="119364" cy="981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F047A58-5475-5207-56C8-01E264718A8E}"/>
              </a:ext>
            </a:extLst>
          </p:cNvPr>
          <p:cNvCxnSpPr>
            <a:cxnSpLocks/>
          </p:cNvCxnSpPr>
          <p:nvPr/>
        </p:nvCxnSpPr>
        <p:spPr>
          <a:xfrm>
            <a:off x="11004585" y="8032300"/>
            <a:ext cx="319259" cy="4071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D3E76B7-544B-BDAD-BA57-AB587C931D5A}"/>
              </a:ext>
            </a:extLst>
          </p:cNvPr>
          <p:cNvCxnSpPr>
            <a:cxnSpLocks/>
          </p:cNvCxnSpPr>
          <p:nvPr/>
        </p:nvCxnSpPr>
        <p:spPr>
          <a:xfrm>
            <a:off x="11077845" y="8024618"/>
            <a:ext cx="291160" cy="3111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824FE01-761E-8B66-557B-80F2323DAAD7}"/>
              </a:ext>
            </a:extLst>
          </p:cNvPr>
          <p:cNvSpPr/>
          <p:nvPr/>
        </p:nvSpPr>
        <p:spPr>
          <a:xfrm rot="19412801">
            <a:off x="11026996" y="7876437"/>
            <a:ext cx="53166" cy="345862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0C3A5D-BDC5-D6DE-B745-613F26ADE0AA}"/>
              </a:ext>
            </a:extLst>
          </p:cNvPr>
          <p:cNvCxnSpPr>
            <a:cxnSpLocks/>
            <a:stCxn id="72" idx="0"/>
          </p:cNvCxnSpPr>
          <p:nvPr/>
        </p:nvCxnSpPr>
        <p:spPr>
          <a:xfrm>
            <a:off x="9484877" y="9602967"/>
            <a:ext cx="1429" cy="30571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B59DCFFE-C4AE-C29C-BF51-4A0EE5452211}"/>
              </a:ext>
            </a:extLst>
          </p:cNvPr>
          <p:cNvSpPr/>
          <p:nvPr/>
        </p:nvSpPr>
        <p:spPr>
          <a:xfrm>
            <a:off x="9483820" y="9419055"/>
            <a:ext cx="368783" cy="411850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25BA277-77AA-3A11-2AD4-9EFF6F5983DD}"/>
              </a:ext>
            </a:extLst>
          </p:cNvPr>
          <p:cNvCxnSpPr>
            <a:cxnSpLocks/>
          </p:cNvCxnSpPr>
          <p:nvPr/>
        </p:nvCxnSpPr>
        <p:spPr>
          <a:xfrm>
            <a:off x="9852595" y="9617413"/>
            <a:ext cx="3254" cy="30162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1B1EA7B-7ECD-523F-0210-0431294BEC81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11408593" y="9610239"/>
            <a:ext cx="965" cy="4277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17F78FA-4D56-7714-FD69-79B51AD42F12}"/>
              </a:ext>
            </a:extLst>
          </p:cNvPr>
          <p:cNvCxnSpPr>
            <a:cxnSpLocks/>
            <a:stCxn id="76" idx="0"/>
          </p:cNvCxnSpPr>
          <p:nvPr/>
        </p:nvCxnSpPr>
        <p:spPr>
          <a:xfrm flipH="1">
            <a:off x="11041735" y="9588226"/>
            <a:ext cx="97" cy="4497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4B6F2116-4452-DCF9-34B2-6CF163AC5604}"/>
              </a:ext>
            </a:extLst>
          </p:cNvPr>
          <p:cNvSpPr/>
          <p:nvPr/>
        </p:nvSpPr>
        <p:spPr>
          <a:xfrm>
            <a:off x="11040775" y="9404314"/>
            <a:ext cx="368783" cy="411850"/>
          </a:xfrm>
          <a:prstGeom prst="arc">
            <a:avLst>
              <a:gd name="adj1" fmla="val 11210800"/>
              <a:gd name="adj2" fmla="val 0"/>
            </a:avLst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1C6140-FBD1-BFAC-7A38-CC2F7E5F64AA}"/>
              </a:ext>
            </a:extLst>
          </p:cNvPr>
          <p:cNvSpPr txBox="1"/>
          <p:nvPr/>
        </p:nvSpPr>
        <p:spPr>
          <a:xfrm>
            <a:off x="8911459" y="11137253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Times New Roman" panose="02020603050405020304" pitchFamily="18" charset="0"/>
              </a:rPr>
              <a:t>0°≦ </a:t>
            </a:r>
            <a:r>
              <a:rPr lang="en-JP" sz="1400" i="1" dirty="0">
                <a:cs typeface="Times New Roman" panose="02020603050405020304" pitchFamily="18" charset="0"/>
              </a:rPr>
              <a:t>θ</a:t>
            </a:r>
            <a:r>
              <a:rPr lang="en-JP" sz="1400" dirty="0">
                <a:latin typeface="+mn-lt"/>
              </a:rPr>
              <a:t> ≦ 45°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A46581A-9B98-DFEA-CF59-4601A357CECB}"/>
              </a:ext>
            </a:extLst>
          </p:cNvPr>
          <p:cNvCxnSpPr>
            <a:cxnSpLocks/>
          </p:cNvCxnSpPr>
          <p:nvPr/>
        </p:nvCxnSpPr>
        <p:spPr>
          <a:xfrm>
            <a:off x="9430993" y="10814910"/>
            <a:ext cx="203506" cy="33160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rc 78">
            <a:extLst>
              <a:ext uri="{FF2B5EF4-FFF2-40B4-BE49-F238E27FC236}">
                <a16:creationId xmlns:a16="http://schemas.microsoft.com/office/drawing/2014/main" id="{7369D36C-FF43-CAE0-0CE6-E4A0F749569E}"/>
              </a:ext>
            </a:extLst>
          </p:cNvPr>
          <p:cNvSpPr/>
          <p:nvPr/>
        </p:nvSpPr>
        <p:spPr>
          <a:xfrm rot="6220256">
            <a:off x="9258684" y="10647024"/>
            <a:ext cx="374308" cy="307776"/>
          </a:xfrm>
          <a:prstGeom prst="arc">
            <a:avLst>
              <a:gd name="adj1" fmla="val 16200000"/>
              <a:gd name="adj2" fmla="val 1926564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7B7198-9702-27A2-7C21-F908F297C21E}"/>
              </a:ext>
            </a:extLst>
          </p:cNvPr>
          <p:cNvSpPr txBox="1"/>
          <p:nvPr/>
        </p:nvSpPr>
        <p:spPr>
          <a:xfrm>
            <a:off x="9631120" y="10758880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i="1" dirty="0"/>
              <a:t>θ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1732D86-5E87-687F-541C-1CEFD0F34577}"/>
              </a:ext>
            </a:extLst>
          </p:cNvPr>
          <p:cNvSpPr txBox="1"/>
          <p:nvPr/>
        </p:nvSpPr>
        <p:spPr>
          <a:xfrm>
            <a:off x="8726239" y="7534860"/>
            <a:ext cx="27603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JP" sz="1400" dirty="0">
                <a:latin typeface="+mn-lt"/>
              </a:rPr>
              <a:t>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9A4DC8-C4C2-CB22-A901-45E1355ACBB5}"/>
              </a:ext>
            </a:extLst>
          </p:cNvPr>
          <p:cNvSpPr txBox="1"/>
          <p:nvPr/>
        </p:nvSpPr>
        <p:spPr>
          <a:xfrm>
            <a:off x="10663253" y="7545681"/>
            <a:ext cx="27603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1400" dirty="0">
                <a:latin typeface="+mn-lt"/>
              </a:rPr>
              <a:t>1</a:t>
            </a:r>
          </a:p>
        </p:txBody>
      </p:sp>
      <p:pic>
        <p:nvPicPr>
          <p:cNvPr id="83" name="Picture 82" descr="A person's hand on a bed&#10;&#10;Description automatically generated with medium confidence">
            <a:extLst>
              <a:ext uri="{FF2B5EF4-FFF2-40B4-BE49-F238E27FC236}">
                <a16:creationId xmlns:a16="http://schemas.microsoft.com/office/drawing/2014/main" id="{146DE156-4FE4-1F59-E366-36E1F41BC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06" t="22889" r="15965" b="32015"/>
          <a:stretch/>
        </p:blipFill>
        <p:spPr>
          <a:xfrm rot="10800000">
            <a:off x="9709771" y="7553045"/>
            <a:ext cx="837766" cy="1316235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411EEDE-DA26-FC5A-DAD8-4C701E84D923}"/>
              </a:ext>
            </a:extLst>
          </p:cNvPr>
          <p:cNvCxnSpPr>
            <a:cxnSpLocks/>
          </p:cNvCxnSpPr>
          <p:nvPr/>
        </p:nvCxnSpPr>
        <p:spPr>
          <a:xfrm>
            <a:off x="10348729" y="8513999"/>
            <a:ext cx="190351" cy="1817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8B4AF9E-3F15-CBD5-86C5-EC8D595011F8}"/>
              </a:ext>
            </a:extLst>
          </p:cNvPr>
          <p:cNvCxnSpPr>
            <a:cxnSpLocks/>
          </p:cNvCxnSpPr>
          <p:nvPr/>
        </p:nvCxnSpPr>
        <p:spPr>
          <a:xfrm>
            <a:off x="10371435" y="8401117"/>
            <a:ext cx="165514" cy="15973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4942DD4-C030-D52F-0B60-DB09BF258F9E}"/>
              </a:ext>
            </a:extLst>
          </p:cNvPr>
          <p:cNvCxnSpPr>
            <a:cxnSpLocks/>
          </p:cNvCxnSpPr>
          <p:nvPr/>
        </p:nvCxnSpPr>
        <p:spPr>
          <a:xfrm>
            <a:off x="10019804" y="8112149"/>
            <a:ext cx="319259" cy="4071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2899AA-DA14-E5C0-7FB5-994DDE676CF5}"/>
              </a:ext>
            </a:extLst>
          </p:cNvPr>
          <p:cNvCxnSpPr>
            <a:cxnSpLocks/>
          </p:cNvCxnSpPr>
          <p:nvPr/>
        </p:nvCxnSpPr>
        <p:spPr>
          <a:xfrm>
            <a:off x="10093064" y="8104467"/>
            <a:ext cx="291160" cy="3111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Arc 87">
            <a:extLst>
              <a:ext uri="{FF2B5EF4-FFF2-40B4-BE49-F238E27FC236}">
                <a16:creationId xmlns:a16="http://schemas.microsoft.com/office/drawing/2014/main" id="{6CC202F5-BD88-0927-81D4-192C333A5A80}"/>
              </a:ext>
            </a:extLst>
          </p:cNvPr>
          <p:cNvSpPr/>
          <p:nvPr/>
        </p:nvSpPr>
        <p:spPr>
          <a:xfrm rot="19412801">
            <a:off x="10042215" y="7956286"/>
            <a:ext cx="53166" cy="345862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ED4F69-690C-BCF1-5546-6B760C1B1705}"/>
              </a:ext>
            </a:extLst>
          </p:cNvPr>
          <p:cNvSpPr txBox="1"/>
          <p:nvPr/>
        </p:nvSpPr>
        <p:spPr>
          <a:xfrm>
            <a:off x="9693696" y="7542667"/>
            <a:ext cx="41229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1400" dirty="0">
                <a:latin typeface="+mn-lt"/>
              </a:rPr>
              <a:t>0.5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CD7EC72-E78B-EF8F-ECF5-CC0FDC2C9061}"/>
              </a:ext>
            </a:extLst>
          </p:cNvPr>
          <p:cNvSpPr txBox="1"/>
          <p:nvPr/>
        </p:nvSpPr>
        <p:spPr>
          <a:xfrm>
            <a:off x="10227269" y="11136578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Times New Roman" panose="02020603050405020304" pitchFamily="18" charset="0"/>
              </a:rPr>
              <a:t>7 mm ≦ </a:t>
            </a:r>
            <a:r>
              <a:rPr lang="en-JP" sz="1400" i="1" dirty="0">
                <a:cs typeface="Times New Roman" panose="02020603050405020304" pitchFamily="18" charset="0"/>
              </a:rPr>
              <a:t>w</a:t>
            </a:r>
            <a:r>
              <a:rPr lang="en-JP" sz="1400" dirty="0">
                <a:latin typeface="+mn-lt"/>
              </a:rPr>
              <a:t> ≦ 14 mm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A3AF76-0B36-F8CC-C0BE-89A576E6E8A4}"/>
              </a:ext>
            </a:extLst>
          </p:cNvPr>
          <p:cNvSpPr txBox="1"/>
          <p:nvPr/>
        </p:nvSpPr>
        <p:spPr>
          <a:xfrm>
            <a:off x="10880314" y="1054647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i="1" dirty="0"/>
              <a:t>w</a:t>
            </a:r>
          </a:p>
        </p:txBody>
      </p:sp>
      <p:pic>
        <p:nvPicPr>
          <p:cNvPr id="123" name="Picture 12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F3D58E7-A741-C585-28C9-C1A5C774D8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0031" t="24404" r="15493" b="23737"/>
          <a:stretch/>
        </p:blipFill>
        <p:spPr>
          <a:xfrm rot="5400000">
            <a:off x="13328981" y="7972031"/>
            <a:ext cx="1028900" cy="955264"/>
          </a:xfrm>
          <a:prstGeom prst="rect">
            <a:avLst/>
          </a:prstGeom>
        </p:spPr>
      </p:pic>
      <p:pic>
        <p:nvPicPr>
          <p:cNvPr id="124" name="Picture 12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F208D578-41B1-4C6A-B04C-3D5DD7D14B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101" t="30709" r="16099" b="29728"/>
          <a:stretch/>
        </p:blipFill>
        <p:spPr>
          <a:xfrm rot="5400000">
            <a:off x="12118592" y="8093157"/>
            <a:ext cx="1028900" cy="725620"/>
          </a:xfrm>
          <a:prstGeom prst="rect">
            <a:avLst/>
          </a:prstGeom>
        </p:spPr>
      </p:pic>
      <p:pic>
        <p:nvPicPr>
          <p:cNvPr id="125" name="Picture 12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4A30BDAF-4CF9-A974-41E1-0BA0E17A84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2599" t="36368" r="14799" b="30955"/>
          <a:stretch/>
        </p:blipFill>
        <p:spPr>
          <a:xfrm rot="5400000">
            <a:off x="14410027" y="8152019"/>
            <a:ext cx="1028902" cy="617457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3B45DF7C-81EC-6C59-1E98-F60FBF89890B}"/>
              </a:ext>
            </a:extLst>
          </p:cNvPr>
          <p:cNvSpPr txBox="1"/>
          <p:nvPr/>
        </p:nvSpPr>
        <p:spPr>
          <a:xfrm>
            <a:off x="12111154" y="7637436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Target motion 1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996228-7CF1-F66B-6B75-C221DA37250C}"/>
              </a:ext>
            </a:extLst>
          </p:cNvPr>
          <p:cNvSpPr txBox="1"/>
          <p:nvPr/>
        </p:nvSpPr>
        <p:spPr>
          <a:xfrm>
            <a:off x="12269670" y="9026288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Pose 1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D1B3CDE-7B62-C6CB-3E4E-6F2BC1839916}"/>
              </a:ext>
            </a:extLst>
          </p:cNvPr>
          <p:cNvSpPr txBox="1"/>
          <p:nvPr/>
        </p:nvSpPr>
        <p:spPr>
          <a:xfrm>
            <a:off x="13474632" y="8992235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Pose 2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F5929B0-1E8B-9F56-5D1E-239FBB2943F0}"/>
              </a:ext>
            </a:extLst>
          </p:cNvPr>
          <p:cNvSpPr txBox="1"/>
          <p:nvPr/>
        </p:nvSpPr>
        <p:spPr>
          <a:xfrm>
            <a:off x="14576502" y="8992721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Pose 3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B8CDE3-2599-D2E3-FD10-F5287FDEA427}"/>
              </a:ext>
            </a:extLst>
          </p:cNvPr>
          <p:cNvSpPr txBox="1"/>
          <p:nvPr/>
        </p:nvSpPr>
        <p:spPr>
          <a:xfrm>
            <a:off x="12127952" y="9393594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Target motion 2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2" name="Picture 131" descr="A picture containing wall, indoor, person&#10;&#10;Description automatically generated">
            <a:extLst>
              <a:ext uri="{FF2B5EF4-FFF2-40B4-BE49-F238E27FC236}">
                <a16:creationId xmlns:a16="http://schemas.microsoft.com/office/drawing/2014/main" id="{451432E3-7D5D-11BC-7170-683102735D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544" y="9763043"/>
            <a:ext cx="642553" cy="1323855"/>
          </a:xfrm>
          <a:prstGeom prst="rect">
            <a:avLst/>
          </a:prstGeom>
        </p:spPr>
      </p:pic>
      <p:pic>
        <p:nvPicPr>
          <p:cNvPr id="133" name="Picture 132" descr="A tennis racket being held by a hand&#10;&#10;Description automatically generated with medium confidence">
            <a:extLst>
              <a:ext uri="{FF2B5EF4-FFF2-40B4-BE49-F238E27FC236}">
                <a16:creationId xmlns:a16="http://schemas.microsoft.com/office/drawing/2014/main" id="{0E4ED706-DD17-D1B0-4226-4E59CFEB124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940" y="9760995"/>
            <a:ext cx="802800" cy="1307326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1E195BDE-4BC6-5C68-562D-4D954D8D1D11}"/>
              </a:ext>
            </a:extLst>
          </p:cNvPr>
          <p:cNvSpPr txBox="1"/>
          <p:nvPr/>
        </p:nvSpPr>
        <p:spPr>
          <a:xfrm>
            <a:off x="12897427" y="11072292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Pose 4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0FE3D5A-D312-F000-C99E-5B74948C769C}"/>
              </a:ext>
            </a:extLst>
          </p:cNvPr>
          <p:cNvSpPr txBox="1"/>
          <p:nvPr/>
        </p:nvSpPr>
        <p:spPr>
          <a:xfrm>
            <a:off x="14141030" y="11091767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Pose 5</a:t>
            </a:r>
            <a:endParaRPr lang="en-JP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6BF9C3-40B2-9C51-9097-2A55B9E76C55}"/>
              </a:ext>
            </a:extLst>
          </p:cNvPr>
          <p:cNvSpPr txBox="1"/>
          <p:nvPr/>
        </p:nvSpPr>
        <p:spPr>
          <a:xfrm>
            <a:off x="12506305" y="7198438"/>
            <a:ext cx="2334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Pose difference ratio</a:t>
            </a:r>
            <a:endParaRPr lang="en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ADF8C61-5268-8126-2019-6323DFD2D805}"/>
              </a:ext>
            </a:extLst>
          </p:cNvPr>
          <p:cNvSpPr/>
          <p:nvPr/>
        </p:nvSpPr>
        <p:spPr>
          <a:xfrm>
            <a:off x="8561929" y="7003292"/>
            <a:ext cx="3329688" cy="4438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74970A40-1169-43EB-873C-1D11B80C5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2680" y="6827985"/>
            <a:ext cx="2463380" cy="435520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JP" sz="2400" b="1" dirty="0"/>
              <a:t>Control Input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1FDB254-0868-5C77-79D0-8D15BDB11B30}"/>
              </a:ext>
            </a:extLst>
          </p:cNvPr>
          <p:cNvSpPr/>
          <p:nvPr/>
        </p:nvSpPr>
        <p:spPr>
          <a:xfrm>
            <a:off x="12080994" y="7003292"/>
            <a:ext cx="3323686" cy="4438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2" name="Content Placeholder 1">
            <a:extLst>
              <a:ext uri="{FF2B5EF4-FFF2-40B4-BE49-F238E27FC236}">
                <a16:creationId xmlns:a16="http://schemas.microsoft.com/office/drawing/2014/main" id="{1321020E-4BBF-A5F8-4CA2-BAB268E07A21}"/>
              </a:ext>
            </a:extLst>
          </p:cNvPr>
          <p:cNvSpPr txBox="1">
            <a:spLocks/>
          </p:cNvSpPr>
          <p:nvPr/>
        </p:nvSpPr>
        <p:spPr>
          <a:xfrm>
            <a:off x="12995852" y="6818785"/>
            <a:ext cx="1315880" cy="44308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572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99FF"/>
              </a:buClr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2400" b="1" dirty="0"/>
              <a:t>Output</a:t>
            </a:r>
            <a:r>
              <a:rPr lang="en-JP" dirty="0"/>
              <a:t>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07B7CE-F234-752F-07FD-128A89C153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1061" y="12067900"/>
            <a:ext cx="725487" cy="103031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0EC5487-859E-B340-2D7E-907D660F59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855" y="12272548"/>
            <a:ext cx="957155" cy="103031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C5C43A6-CC0C-648A-AE37-1735B6DBAD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8020" y="12296310"/>
            <a:ext cx="615749" cy="102421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D2259D2-E126-2EB7-7C30-EAFA5A5C44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72695" y="11926877"/>
            <a:ext cx="664522" cy="172531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77D7BB57-EAC2-BAFE-6472-B71D80BC28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19804" y="12076082"/>
            <a:ext cx="652329" cy="1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37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8F67A-1149-D794-AB6D-856D6013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Figure 6 Optimization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A75B3F-754B-5D48-C744-726069BE9F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t="1001" r="35843" b="1001"/>
          <a:stretch/>
        </p:blipFill>
        <p:spPr>
          <a:xfrm>
            <a:off x="4904707" y="19976974"/>
            <a:ext cx="964261" cy="1377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38437C-7C6E-8043-CBBE-42FAF25524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5355" r="35649" b="6602"/>
          <a:stretch/>
        </p:blipFill>
        <p:spPr>
          <a:xfrm>
            <a:off x="6059505" y="19976974"/>
            <a:ext cx="934580" cy="1377515"/>
          </a:xfrm>
          <a:prstGeom prst="rect">
            <a:avLst/>
          </a:prstGeom>
        </p:spPr>
      </p:pic>
      <p:pic>
        <p:nvPicPr>
          <p:cNvPr id="18" name="Picture 17" descr="A picture containing clothing, handwear&#10;&#10;Description automatically generated">
            <a:extLst>
              <a:ext uri="{FF2B5EF4-FFF2-40B4-BE49-F238E27FC236}">
                <a16:creationId xmlns:a16="http://schemas.microsoft.com/office/drawing/2014/main" id="{52E59555-2E43-0165-DC8A-AB298C408B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8001" r="42116" b="9400"/>
          <a:stretch/>
        </p:blipFill>
        <p:spPr>
          <a:xfrm>
            <a:off x="7203787" y="19964306"/>
            <a:ext cx="899080" cy="13775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13AD2-15C8-BDC1-7E3C-2D1939C6850F}"/>
              </a:ext>
            </a:extLst>
          </p:cNvPr>
          <p:cNvSpPr txBox="1"/>
          <p:nvPr/>
        </p:nvSpPr>
        <p:spPr>
          <a:xfrm>
            <a:off x="5562407" y="19976974"/>
            <a:ext cx="53091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67B89-67BA-1BCE-019A-E7725FD373C3}"/>
              </a:ext>
            </a:extLst>
          </p:cNvPr>
          <p:cNvSpPr txBox="1"/>
          <p:nvPr/>
        </p:nvSpPr>
        <p:spPr>
          <a:xfrm>
            <a:off x="6674288" y="19976974"/>
            <a:ext cx="53091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11194-A328-2B6F-940F-D9426DA23441}"/>
              </a:ext>
            </a:extLst>
          </p:cNvPr>
          <p:cNvSpPr txBox="1"/>
          <p:nvPr/>
        </p:nvSpPr>
        <p:spPr>
          <a:xfrm>
            <a:off x="7764314" y="19964306"/>
            <a:ext cx="53091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3</a:t>
            </a:r>
          </a:p>
        </p:txBody>
      </p:sp>
      <p:pic>
        <p:nvPicPr>
          <p:cNvPr id="33" name="Picture 32" descr="A picture containing clothing, indoor, underpants&#10;&#10;Description automatically generated">
            <a:extLst>
              <a:ext uri="{FF2B5EF4-FFF2-40B4-BE49-F238E27FC236}">
                <a16:creationId xmlns:a16="http://schemas.microsoft.com/office/drawing/2014/main" id="{6A6AB873-8601-11A5-9FA8-FD1DCFF4C9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306" r="24446" b="2956"/>
          <a:stretch/>
        </p:blipFill>
        <p:spPr>
          <a:xfrm rot="5400000">
            <a:off x="9673656" y="20161958"/>
            <a:ext cx="1364848" cy="997917"/>
          </a:xfrm>
          <a:prstGeom prst="rect">
            <a:avLst/>
          </a:prstGeom>
        </p:spPr>
      </p:pic>
      <p:pic>
        <p:nvPicPr>
          <p:cNvPr id="35" name="Picture 34" descr="A picture containing indoor, bed, cloth, underpants&#10;&#10;Description automatically generated">
            <a:extLst>
              <a:ext uri="{FF2B5EF4-FFF2-40B4-BE49-F238E27FC236}">
                <a16:creationId xmlns:a16="http://schemas.microsoft.com/office/drawing/2014/main" id="{6CA1F624-C1E5-8C5C-61BD-6FF08B7098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 t="38669" r="20405" b="7655"/>
          <a:stretch/>
        </p:blipFill>
        <p:spPr>
          <a:xfrm rot="5400000">
            <a:off x="10864894" y="20187012"/>
            <a:ext cx="1392886" cy="950511"/>
          </a:xfrm>
          <a:prstGeom prst="rect">
            <a:avLst/>
          </a:prstGeom>
        </p:spPr>
      </p:pic>
      <p:pic>
        <p:nvPicPr>
          <p:cNvPr id="37" name="Picture 36" descr="A pair of blue pants&#10;&#10;Description automatically generated with low confidence">
            <a:extLst>
              <a:ext uri="{FF2B5EF4-FFF2-40B4-BE49-F238E27FC236}">
                <a16:creationId xmlns:a16="http://schemas.microsoft.com/office/drawing/2014/main" id="{ACEF8B6B-9081-548A-2332-626ADE2CE5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0" t="30468" r="18500" b="12636"/>
          <a:stretch/>
        </p:blipFill>
        <p:spPr>
          <a:xfrm rot="5400000">
            <a:off x="12069514" y="20137588"/>
            <a:ext cx="1377517" cy="1056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019BF-0FC4-91F7-19D0-231B5D45C9FF}"/>
              </a:ext>
            </a:extLst>
          </p:cNvPr>
          <p:cNvSpPr txBox="1"/>
          <p:nvPr/>
        </p:nvSpPr>
        <p:spPr>
          <a:xfrm>
            <a:off x="10362597" y="19970640"/>
            <a:ext cx="87716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43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B48B26-88E2-B51E-47B0-CABDCCBD5178}"/>
              </a:ext>
            </a:extLst>
          </p:cNvPr>
          <p:cNvSpPr txBox="1"/>
          <p:nvPr/>
        </p:nvSpPr>
        <p:spPr>
          <a:xfrm>
            <a:off x="11542593" y="19965325"/>
            <a:ext cx="87716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44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9A5EB0-46F4-B23C-7A93-F155D6CFF52D}"/>
              </a:ext>
            </a:extLst>
          </p:cNvPr>
          <p:cNvSpPr txBox="1"/>
          <p:nvPr/>
        </p:nvSpPr>
        <p:spPr>
          <a:xfrm>
            <a:off x="12793975" y="19965325"/>
            <a:ext cx="87716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45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640B80-1533-847A-C0FD-5548D7D4F32E}"/>
              </a:ext>
            </a:extLst>
          </p:cNvPr>
          <p:cNvSpPr txBox="1"/>
          <p:nvPr/>
        </p:nvSpPr>
        <p:spPr>
          <a:xfrm>
            <a:off x="4637915" y="1923458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/>
              <a:t>Better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1D16EA-B07B-838C-06EF-94343D86B104}"/>
              </a:ext>
            </a:extLst>
          </p:cNvPr>
          <p:cNvSpPr txBox="1"/>
          <p:nvPr/>
        </p:nvSpPr>
        <p:spPr>
          <a:xfrm>
            <a:off x="12636174" y="19255540"/>
            <a:ext cx="76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/>
              <a:t>Worse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D10B68-7E61-2B88-FE17-6AC2CA5BCF3F}"/>
              </a:ext>
            </a:extLst>
          </p:cNvPr>
          <p:cNvCxnSpPr/>
          <p:nvPr/>
        </p:nvCxnSpPr>
        <p:spPr>
          <a:xfrm flipH="1">
            <a:off x="5545382" y="19440206"/>
            <a:ext cx="70907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42BEC82-327A-34C8-A76C-9C951D864F9C}"/>
              </a:ext>
            </a:extLst>
          </p:cNvPr>
          <p:cNvSpPr txBox="1"/>
          <p:nvPr/>
        </p:nvSpPr>
        <p:spPr>
          <a:xfrm>
            <a:off x="8638769" y="20362061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・・・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E3F2C6-67F5-DBD0-A05B-2287F2D62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509" y="5192373"/>
            <a:ext cx="10073643" cy="94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8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8F67A-1149-D794-AB6D-856D6013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Figure 6 Optimization 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3CE7573-BB4C-FE24-3255-2A14840175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6185375"/>
              </p:ext>
            </p:extLst>
          </p:nvPr>
        </p:nvGraphicFramePr>
        <p:xfrm>
          <a:off x="8275630" y="2723648"/>
          <a:ext cx="4572000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BC5D963-4AAE-8B93-4E43-3BEFE4704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3405227"/>
              </p:ext>
            </p:extLst>
          </p:nvPr>
        </p:nvGraphicFramePr>
        <p:xfrm>
          <a:off x="3651730" y="2723648"/>
          <a:ext cx="4583338" cy="275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D1A6536-9BE5-096A-7DA6-4556F711A8BD}"/>
              </a:ext>
            </a:extLst>
          </p:cNvPr>
          <p:cNvSpPr txBox="1"/>
          <p:nvPr/>
        </p:nvSpPr>
        <p:spPr>
          <a:xfrm>
            <a:off x="5144976" y="5383016"/>
            <a:ext cx="16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Calibri" panose="020F0502020204030204" pitchFamily="34" charset="0"/>
                <a:cs typeface="Calibri" panose="020F0502020204030204" pitchFamily="34" charset="0"/>
              </a:rPr>
              <a:t>(a) Tennis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DEC9E-B79E-6E2F-996F-0AB9823AF72D}"/>
              </a:ext>
            </a:extLst>
          </p:cNvPr>
          <p:cNvSpPr txBox="1"/>
          <p:nvPr/>
        </p:nvSpPr>
        <p:spPr>
          <a:xfrm>
            <a:off x="9853202" y="5383016"/>
            <a:ext cx="178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Calibri" panose="020F0502020204030204" pitchFamily="34" charset="0"/>
                <a:cs typeface="Calibri" panose="020F0502020204030204" pitchFamily="34" charset="0"/>
              </a:rPr>
              <a:t>(b) Tennis output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0612FDF-7915-DC95-4C8D-D4F334F0B5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0881527"/>
              </p:ext>
            </p:extLst>
          </p:nvPr>
        </p:nvGraphicFramePr>
        <p:xfrm>
          <a:off x="8295229" y="6102101"/>
          <a:ext cx="4584841" cy="2377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E905756-0F06-CC1A-9FAF-2F1B050E07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154483"/>
              </p:ext>
            </p:extLst>
          </p:nvPr>
        </p:nvGraphicFramePr>
        <p:xfrm>
          <a:off x="3842947" y="6063583"/>
          <a:ext cx="4584841" cy="2448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5BB0440-9D03-DDDD-7040-97E86AFD81DE}"/>
              </a:ext>
            </a:extLst>
          </p:cNvPr>
          <p:cNvSpPr txBox="1"/>
          <p:nvPr/>
        </p:nvSpPr>
        <p:spPr>
          <a:xfrm>
            <a:off x="5144976" y="851185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Calibri" panose="020F0502020204030204" pitchFamily="34" charset="0"/>
                <a:cs typeface="Calibri" panose="020F0502020204030204" pitchFamily="34" charset="0"/>
              </a:rPr>
              <a:t>(c) 3 motions 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665F2-E0AF-42D6-FFCD-80C3A74A67C6}"/>
              </a:ext>
            </a:extLst>
          </p:cNvPr>
          <p:cNvSpPr txBox="1"/>
          <p:nvPr/>
        </p:nvSpPr>
        <p:spPr>
          <a:xfrm>
            <a:off x="9887407" y="851137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Calibri" panose="020F0502020204030204" pitchFamily="34" charset="0"/>
                <a:cs typeface="Calibri" panose="020F0502020204030204" pitchFamily="34" charset="0"/>
              </a:rPr>
              <a:t>(d) 3 motions output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54870C6-48E9-C477-7EC6-E839906889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4349028"/>
              </p:ext>
            </p:extLst>
          </p:nvPr>
        </p:nvGraphicFramePr>
        <p:xfrm>
          <a:off x="17338159" y="143109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9BBB46EB-4074-3ADE-1884-10519D80D4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132191"/>
              </p:ext>
            </p:extLst>
          </p:nvPr>
        </p:nvGraphicFramePr>
        <p:xfrm>
          <a:off x="22256853" y="1440093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7B09A9DD-D6B5-385A-3A2C-270FF5C4D9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0338580"/>
              </p:ext>
            </p:extLst>
          </p:nvPr>
        </p:nvGraphicFramePr>
        <p:xfrm>
          <a:off x="17523541" y="109920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F0DA52B1-4ED1-303D-72B5-E0C4A7B87C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516229"/>
              </p:ext>
            </p:extLst>
          </p:nvPr>
        </p:nvGraphicFramePr>
        <p:xfrm>
          <a:off x="22256853" y="109920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406109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FAF9E2-EABD-4406-AF07-BAA66BA0A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Problems:</a:t>
            </a:r>
          </a:p>
          <a:p>
            <a:r>
              <a:rPr lang="en-GB" dirty="0"/>
              <a:t>Low reproducibility of the 3D print</a:t>
            </a:r>
          </a:p>
          <a:p>
            <a:r>
              <a:rPr lang="en-GB" dirty="0"/>
              <a:t>High base-resistance and low viscosity lower sensor quality</a:t>
            </a:r>
          </a:p>
          <a:p>
            <a:r>
              <a:rPr lang="en-GB" dirty="0"/>
              <a:t>Complex sensor morphology on thumb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Contributions:</a:t>
            </a:r>
          </a:p>
          <a:p>
            <a:r>
              <a:rPr lang="en-GB" dirty="0"/>
              <a:t>Automatic print setup increased print reproducibility</a:t>
            </a:r>
          </a:p>
          <a:p>
            <a:r>
              <a:rPr lang="en-GB" dirty="0"/>
              <a:t>Material that lowers baseline while enhances viscosity</a:t>
            </a:r>
          </a:p>
          <a:p>
            <a:r>
              <a:rPr lang="en-GB" dirty="0">
                <a:solidFill>
                  <a:srgbClr val="FF0000"/>
                </a:solidFill>
              </a:rPr>
              <a:t>Closed-loop optimization for finding better sensor shape  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Keywords:</a:t>
            </a:r>
          </a:p>
          <a:p>
            <a:r>
              <a:rPr lang="en-GB" dirty="0"/>
              <a:t>Soft sensor</a:t>
            </a:r>
          </a:p>
          <a:p>
            <a:r>
              <a:rPr lang="en-GB" dirty="0"/>
              <a:t>3D print</a:t>
            </a:r>
          </a:p>
          <a:p>
            <a:r>
              <a:rPr lang="en-GB" dirty="0"/>
              <a:t>Wearable glove</a:t>
            </a:r>
          </a:p>
          <a:p>
            <a:r>
              <a:rPr lang="en-GB" dirty="0"/>
              <a:t>Optimization</a:t>
            </a:r>
          </a:p>
          <a:p>
            <a:pPr marL="0" indent="0">
              <a:buNone/>
            </a:pPr>
            <a:endParaRPr lang="en-JP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D2DDD-B482-25A7-E7C6-13EFFD1A0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1</a:t>
            </a:fld>
            <a:endParaRPr lang="en-US" altLang="ja-JP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145B7E-FD0D-5BE6-8637-B50B2784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Problems and contributions</a:t>
            </a:r>
          </a:p>
        </p:txBody>
      </p:sp>
    </p:spTree>
    <p:extLst>
      <p:ext uri="{BB962C8B-B14F-4D97-AF65-F5344CB8AC3E}">
        <p14:creationId xmlns:p14="http://schemas.microsoft.com/office/powerpoint/2010/main" val="265861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FAF9E2-EABD-4406-AF07-BAA66BA0A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686" y="2735636"/>
            <a:ext cx="15476431" cy="12297562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Goal: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Finding out complex morphology of soft sensor printed on glove to detect specific motion of hand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JP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Problems: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Complex mechanism of thumb to detect hand motion accurately using printable soft sensor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JP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Hypothesis: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Closed-loop optimization cycle will improve the sensitivity gradually, and quick &amp; high-reproducible 3D print setup is needed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JP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Proof: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Bayesian optimization found shape which is only sensitive for specific motion through 40 cycles. It turned out this process was personalization rather than general optimization.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JP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Conclusion: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Closed-loop optimization of physical printable sensor can find better shape of sensor for specific purpose</a:t>
            </a:r>
            <a:endParaRPr lang="en-JP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D2DDD-B482-25A7-E7C6-13EFFD1A0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145B7E-FD0D-5BE6-8637-B50B2784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5 bullets list</a:t>
            </a:r>
          </a:p>
        </p:txBody>
      </p:sp>
    </p:spTree>
    <p:extLst>
      <p:ext uri="{BB962C8B-B14F-4D97-AF65-F5344CB8AC3E}">
        <p14:creationId xmlns:p14="http://schemas.microsoft.com/office/powerpoint/2010/main" val="249176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38CF28-FD9B-0B63-DE11-8E986F832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1311" y="6834269"/>
            <a:ext cx="7886700" cy="5256584"/>
          </a:xfrm>
        </p:spPr>
        <p:txBody>
          <a:bodyPr/>
          <a:lstStyle/>
          <a:p>
            <a:pPr marL="0" indent="0">
              <a:buNone/>
            </a:pPr>
            <a:r>
              <a:rPr lang="en-JP" dirty="0"/>
              <a:t>1. Introduction</a:t>
            </a:r>
          </a:p>
          <a:p>
            <a:pPr marL="0" indent="0">
              <a:buNone/>
            </a:pPr>
            <a:r>
              <a:rPr lang="en-JP" sz="1800" dirty="0"/>
              <a:t>Overview of hydrogel and glove sensor → prblems and approach</a:t>
            </a:r>
          </a:p>
          <a:p>
            <a:pPr marL="0" indent="0">
              <a:buNone/>
            </a:pPr>
            <a:endParaRPr lang="en-JP" sz="1800" dirty="0"/>
          </a:p>
          <a:p>
            <a:pPr marL="0" indent="0">
              <a:buNone/>
            </a:pPr>
            <a:r>
              <a:rPr lang="en-JP" dirty="0"/>
              <a:t>2. Material</a:t>
            </a:r>
          </a:p>
          <a:p>
            <a:pPr marL="0" indent="0">
              <a:buNone/>
            </a:pPr>
            <a:r>
              <a:rPr lang="en-JP" sz="1800" dirty="0"/>
              <a:t>2.1. Automatic 3D print setup, 2.2. Hydrogel with Corn flour</a:t>
            </a:r>
          </a:p>
          <a:p>
            <a:pPr marL="0" indent="0">
              <a:buNone/>
            </a:pPr>
            <a:endParaRPr lang="en-JP" sz="1800" dirty="0"/>
          </a:p>
          <a:p>
            <a:pPr marL="0" indent="0">
              <a:buNone/>
            </a:pPr>
            <a:r>
              <a:rPr lang="en-JP" dirty="0"/>
              <a:t>3. Optimization method</a:t>
            </a:r>
          </a:p>
          <a:p>
            <a:pPr marL="0" indent="0">
              <a:buNone/>
            </a:pPr>
            <a:r>
              <a:rPr lang="en-JP" sz="1800" dirty="0"/>
              <a:t>3.1. Basic results, 3.2. Bayesian, 3.3. Parameters</a:t>
            </a:r>
          </a:p>
          <a:p>
            <a:pPr marL="0" indent="0">
              <a:buNone/>
            </a:pPr>
            <a:endParaRPr lang="en-JP" sz="1800" dirty="0"/>
          </a:p>
          <a:p>
            <a:pPr marL="0" indent="0">
              <a:buNone/>
            </a:pPr>
            <a:r>
              <a:rPr lang="en-JP" dirty="0"/>
              <a:t>4. Results &amp; Discussion</a:t>
            </a:r>
          </a:p>
          <a:p>
            <a:pPr marL="0" indent="0">
              <a:buNone/>
            </a:pPr>
            <a:endParaRPr lang="en-JP" dirty="0"/>
          </a:p>
          <a:p>
            <a:pPr marL="0" indent="0">
              <a:buNone/>
            </a:pPr>
            <a:r>
              <a:rPr lang="en-JP" dirty="0"/>
              <a:t>5. Conclusion</a:t>
            </a:r>
          </a:p>
          <a:p>
            <a:pPr marL="0" indent="0">
              <a:buNone/>
            </a:pPr>
            <a:endParaRPr lang="en-JP" dirty="0"/>
          </a:p>
          <a:p>
            <a:pPr marL="0" indent="0">
              <a:buNone/>
            </a:pPr>
            <a:endParaRPr lang="en-JP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AC06FE-18B5-E339-FD5B-98601B309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3</a:t>
            </a:fld>
            <a:endParaRPr lang="en-US" altLang="ja-JP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920CF7-AFAD-8EF5-96F4-E94A2694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Index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CD71423-54D1-351F-0B8E-BC1F615F10BB}"/>
              </a:ext>
            </a:extLst>
          </p:cNvPr>
          <p:cNvSpPr txBox="1">
            <a:spLocks/>
          </p:cNvSpPr>
          <p:nvPr/>
        </p:nvSpPr>
        <p:spPr>
          <a:xfrm>
            <a:off x="1286687" y="2591619"/>
            <a:ext cx="9153804" cy="5256584"/>
          </a:xfrm>
          <a:prstGeom prst="rect">
            <a:avLst/>
          </a:prstGeom>
        </p:spPr>
        <p:txBody>
          <a:bodyPr/>
          <a:lstStyle>
            <a:lvl1pPr marL="4572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99FF"/>
              </a:buClr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dirty="0"/>
              <a:t>1. Introduction</a:t>
            </a:r>
          </a:p>
          <a:p>
            <a:pPr marL="0" indent="0">
              <a:buNone/>
            </a:pPr>
            <a:r>
              <a:rPr lang="en-JP" sz="1800" dirty="0"/>
              <a:t>Overview of hydrogel and glove sensor → prblems and approach</a:t>
            </a:r>
          </a:p>
          <a:p>
            <a:pPr marL="0" indent="0">
              <a:buNone/>
            </a:pPr>
            <a:endParaRPr lang="en-JP" sz="1800" dirty="0"/>
          </a:p>
          <a:p>
            <a:pPr marL="0" indent="0">
              <a:buNone/>
            </a:pPr>
            <a:r>
              <a:rPr lang="en-JP" dirty="0"/>
              <a:t>2. 3D printer</a:t>
            </a:r>
          </a:p>
          <a:p>
            <a:pPr marL="0" indent="0">
              <a:buNone/>
            </a:pPr>
            <a:r>
              <a:rPr lang="en-JP" sz="1800" dirty="0"/>
              <a:t>2.1. Printer Setup, 2.2. Automatic Print Diagram</a:t>
            </a:r>
          </a:p>
          <a:p>
            <a:pPr marL="0" indent="0">
              <a:buNone/>
            </a:pPr>
            <a:endParaRPr lang="en-JP" sz="1800" dirty="0"/>
          </a:p>
          <a:p>
            <a:pPr marL="0" indent="0">
              <a:buNone/>
            </a:pPr>
            <a:r>
              <a:rPr lang="en-JP" dirty="0"/>
              <a:t>3. Hydrogel</a:t>
            </a:r>
          </a:p>
          <a:p>
            <a:pPr marL="0" indent="0">
              <a:buNone/>
            </a:pPr>
            <a:r>
              <a:rPr lang="en-JP" sz="1800" dirty="0"/>
              <a:t>3.1. Print Quality, 3.2. Electrical Property</a:t>
            </a:r>
          </a:p>
          <a:p>
            <a:pPr marL="0" indent="0">
              <a:buNone/>
            </a:pPr>
            <a:endParaRPr lang="en-JP" sz="1800" dirty="0"/>
          </a:p>
          <a:p>
            <a:pPr marL="0" indent="0">
              <a:buNone/>
            </a:pPr>
            <a:r>
              <a:rPr lang="en-JP" dirty="0"/>
              <a:t>4. Sensor shape</a:t>
            </a:r>
          </a:p>
          <a:p>
            <a:pPr marL="0" indent="0">
              <a:buNone/>
            </a:pPr>
            <a:r>
              <a:rPr lang="en-JP" sz="1800" dirty="0"/>
              <a:t>4.1. Basic shapes, 4.2. Optimization Process, 4.3. Results</a:t>
            </a:r>
          </a:p>
          <a:p>
            <a:pPr marL="0" indent="0">
              <a:buNone/>
            </a:pPr>
            <a:endParaRPr lang="en-JP" sz="1800" dirty="0"/>
          </a:p>
          <a:p>
            <a:pPr marL="0" indent="0">
              <a:buNone/>
            </a:pPr>
            <a:r>
              <a:rPr lang="en-JP" dirty="0"/>
              <a:t>5. Discussion</a:t>
            </a:r>
          </a:p>
          <a:p>
            <a:pPr marL="0" indent="0">
              <a:buNone/>
            </a:pPr>
            <a:endParaRPr lang="en-JP" dirty="0"/>
          </a:p>
          <a:p>
            <a:pPr marL="0" indent="0">
              <a:buNone/>
            </a:pPr>
            <a:r>
              <a:rPr lang="en-JP" dirty="0"/>
              <a:t>6. Conclusion</a:t>
            </a:r>
          </a:p>
          <a:p>
            <a:pPr marL="0" indent="0">
              <a:buNone/>
            </a:pPr>
            <a:endParaRPr lang="en-JP" dirty="0"/>
          </a:p>
          <a:p>
            <a:pPr marL="0" indent="0">
              <a:buNone/>
            </a:pP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79929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8EB4F-1407-1BF0-AB37-9F3858C2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461" y="3167683"/>
            <a:ext cx="12287382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Fig.1 Our proposed optimization cycle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Fig.2 Setup of the automatic 3D printer and print diagram.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Fig.3 Print quality &amp; electric property of the hydrogel containing cornflour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Fig.4 Sensitivity according to the sensor shape. Repeatability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Fig.5 Optimization diagram and parameters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Fig.6 Gloves in the process of the optimization and results</a:t>
            </a:r>
            <a:endParaRPr lang="en-JP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81AEC-15A5-87D3-5044-C19589347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4</a:t>
            </a:fld>
            <a:endParaRPr lang="en-US" altLang="ja-JP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4AC42-741E-A57B-3443-39440FCB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301402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9610D8-D09A-17CF-5CB8-D6059183A4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 r="10643" b="8025"/>
          <a:stretch/>
        </p:blipFill>
        <p:spPr>
          <a:xfrm>
            <a:off x="6816311" y="5597759"/>
            <a:ext cx="4076806" cy="68175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raphic 7" descr="Refresh with solid fill">
            <a:extLst>
              <a:ext uri="{FF2B5EF4-FFF2-40B4-BE49-F238E27FC236}">
                <a16:creationId xmlns:a16="http://schemas.microsoft.com/office/drawing/2014/main" id="{19D5C190-08A2-D4E3-A937-1CFD845E2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932466">
            <a:off x="4023290" y="4147712"/>
            <a:ext cx="9394976" cy="939497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8EB4F-1407-1BF0-AB37-9F3858C2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4747" y="15781715"/>
            <a:ext cx="3490799" cy="384707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Fig.1 Overview of this study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4AC42-741E-A57B-3443-39440FCB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Figure1 Overview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119A652E-73A8-0E83-B21E-AB0158CFF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"/>
          <a:stretch/>
        </p:blipFill>
        <p:spPr>
          <a:xfrm>
            <a:off x="3483751" y="11494292"/>
            <a:ext cx="3694225" cy="2988753"/>
          </a:xfrm>
          <a:prstGeom prst="rect">
            <a:avLst/>
          </a:prstGeom>
        </p:spPr>
      </p:pic>
      <p:pic>
        <p:nvPicPr>
          <p:cNvPr id="43" name="Picture 4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20ABB553-5AB5-1C53-8FEF-00B26EFDD8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14336"/>
          <a:stretch/>
        </p:blipFill>
        <p:spPr bwMode="auto">
          <a:xfrm rot="10800000">
            <a:off x="6587155" y="12514603"/>
            <a:ext cx="1431845" cy="727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Picture 43" descr="A picture containing indoor, purple&#10;&#10;Description automatically generated">
            <a:extLst>
              <a:ext uri="{FF2B5EF4-FFF2-40B4-BE49-F238E27FC236}">
                <a16:creationId xmlns:a16="http://schemas.microsoft.com/office/drawing/2014/main" id="{CE7A3036-6863-27B6-0709-26CB238EE16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20476" r="18084" b="13687"/>
          <a:stretch/>
        </p:blipFill>
        <p:spPr bwMode="auto">
          <a:xfrm rot="10800000">
            <a:off x="6086265" y="10980944"/>
            <a:ext cx="1152101" cy="827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63F88CF7-C548-5BE9-5E49-560F35DB77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386" y="6058615"/>
            <a:ext cx="3531881" cy="27303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293DC2-95D5-B9BA-7E97-AF58A0F68E2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7" t="22517" r="30291" b="30463"/>
          <a:stretch/>
        </p:blipFill>
        <p:spPr>
          <a:xfrm flipV="1">
            <a:off x="9000331" y="2977337"/>
            <a:ext cx="2174850" cy="228415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E6C19B2-25B4-ED91-13DF-2EAE5F913E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r="12337"/>
          <a:stretch/>
        </p:blipFill>
        <p:spPr>
          <a:xfrm flipH="1" flipV="1">
            <a:off x="6825481" y="2977337"/>
            <a:ext cx="2174850" cy="2284150"/>
          </a:xfrm>
          <a:prstGeom prst="rect">
            <a:avLst/>
          </a:prstGeom>
        </p:spPr>
      </p:pic>
      <p:pic>
        <p:nvPicPr>
          <p:cNvPr id="16" name="Picture 15" descr="A purple flower on a green surface&#10;&#10;Description automatically generated with medium confidence">
            <a:extLst>
              <a:ext uri="{FF2B5EF4-FFF2-40B4-BE49-F238E27FC236}">
                <a16:creationId xmlns:a16="http://schemas.microsoft.com/office/drawing/2014/main" id="{259881A6-E450-15C0-EF00-EDE83D5B15D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26787" r="19110" b="-2652"/>
          <a:stretch/>
        </p:blipFill>
        <p:spPr>
          <a:xfrm rot="5400000">
            <a:off x="10817138" y="10668838"/>
            <a:ext cx="4258529" cy="310578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A6419D-5119-97DB-DA3D-F96FB135BC04}"/>
              </a:ext>
            </a:extLst>
          </p:cNvPr>
          <p:cNvCxnSpPr>
            <a:cxnSpLocks/>
          </p:cNvCxnSpPr>
          <p:nvPr/>
        </p:nvCxnSpPr>
        <p:spPr>
          <a:xfrm flipV="1">
            <a:off x="3105699" y="6409574"/>
            <a:ext cx="0" cy="22307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B1B1EF-EC79-0A65-D920-AD0BAD751485}"/>
              </a:ext>
            </a:extLst>
          </p:cNvPr>
          <p:cNvCxnSpPr>
            <a:cxnSpLocks/>
          </p:cNvCxnSpPr>
          <p:nvPr/>
        </p:nvCxnSpPr>
        <p:spPr>
          <a:xfrm>
            <a:off x="3105699" y="8640291"/>
            <a:ext cx="25717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E2308A-2CFA-AFCB-0E9C-931DE6AA9D9F}"/>
              </a:ext>
            </a:extLst>
          </p:cNvPr>
          <p:cNvCxnSpPr/>
          <p:nvPr/>
        </p:nvCxnSpPr>
        <p:spPr>
          <a:xfrm flipV="1">
            <a:off x="3321723" y="7848203"/>
            <a:ext cx="144016" cy="5040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A4AA31-2D44-DE1F-539D-E2F19EAF0DFA}"/>
              </a:ext>
            </a:extLst>
          </p:cNvPr>
          <p:cNvCxnSpPr>
            <a:cxnSpLocks/>
          </p:cNvCxnSpPr>
          <p:nvPr/>
        </p:nvCxnSpPr>
        <p:spPr>
          <a:xfrm>
            <a:off x="3465739" y="7848203"/>
            <a:ext cx="160784" cy="31812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EE662-38BB-1595-E14F-6503C53633B7}"/>
              </a:ext>
            </a:extLst>
          </p:cNvPr>
          <p:cNvCxnSpPr>
            <a:cxnSpLocks/>
          </p:cNvCxnSpPr>
          <p:nvPr/>
        </p:nvCxnSpPr>
        <p:spPr>
          <a:xfrm flipV="1">
            <a:off x="3638058" y="7380151"/>
            <a:ext cx="129570" cy="7861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2BCB0-3BBC-6850-94F7-BA9F1248A530}"/>
              </a:ext>
            </a:extLst>
          </p:cNvPr>
          <p:cNvCxnSpPr>
            <a:cxnSpLocks/>
          </p:cNvCxnSpPr>
          <p:nvPr/>
        </p:nvCxnSpPr>
        <p:spPr>
          <a:xfrm flipH="1" flipV="1">
            <a:off x="3767628" y="7380151"/>
            <a:ext cx="110748" cy="9385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FD954-738C-28C7-D28E-548406D84A67}"/>
              </a:ext>
            </a:extLst>
          </p:cNvPr>
          <p:cNvCxnSpPr/>
          <p:nvPr/>
        </p:nvCxnSpPr>
        <p:spPr>
          <a:xfrm flipV="1">
            <a:off x="3875465" y="7812072"/>
            <a:ext cx="144016" cy="5040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6DABF3-5E24-8688-7328-8CA8FA8D9ABE}"/>
              </a:ext>
            </a:extLst>
          </p:cNvPr>
          <p:cNvCxnSpPr>
            <a:cxnSpLocks/>
          </p:cNvCxnSpPr>
          <p:nvPr/>
        </p:nvCxnSpPr>
        <p:spPr>
          <a:xfrm flipV="1">
            <a:off x="4025483" y="7632179"/>
            <a:ext cx="199505" cy="1895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2F2B87-C549-41F6-C31C-818EE451E132}"/>
              </a:ext>
            </a:extLst>
          </p:cNvPr>
          <p:cNvCxnSpPr>
            <a:cxnSpLocks/>
          </p:cNvCxnSpPr>
          <p:nvPr/>
        </p:nvCxnSpPr>
        <p:spPr>
          <a:xfrm flipH="1" flipV="1">
            <a:off x="4230990" y="7632179"/>
            <a:ext cx="156488" cy="3750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B48B2D-8487-1D28-75AA-1FA3A1312F66}"/>
              </a:ext>
            </a:extLst>
          </p:cNvPr>
          <p:cNvCxnSpPr>
            <a:cxnSpLocks/>
          </p:cNvCxnSpPr>
          <p:nvPr/>
        </p:nvCxnSpPr>
        <p:spPr>
          <a:xfrm flipH="1">
            <a:off x="4387478" y="7665907"/>
            <a:ext cx="264991" cy="33612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F0C49CF-61C0-7336-26BA-88F60C3B016B}"/>
              </a:ext>
            </a:extLst>
          </p:cNvPr>
          <p:cNvCxnSpPr>
            <a:cxnSpLocks/>
          </p:cNvCxnSpPr>
          <p:nvPr/>
        </p:nvCxnSpPr>
        <p:spPr>
          <a:xfrm>
            <a:off x="4654736" y="7647868"/>
            <a:ext cx="70437" cy="1861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C87834-DA25-95A6-A54F-A79013126B42}"/>
              </a:ext>
            </a:extLst>
          </p:cNvPr>
          <p:cNvCxnSpPr>
            <a:cxnSpLocks/>
          </p:cNvCxnSpPr>
          <p:nvPr/>
        </p:nvCxnSpPr>
        <p:spPr>
          <a:xfrm flipV="1">
            <a:off x="4724155" y="7416704"/>
            <a:ext cx="155261" cy="39536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A0C923-BA92-5B9F-5357-EB031CFA2D41}"/>
              </a:ext>
            </a:extLst>
          </p:cNvPr>
          <p:cNvCxnSpPr>
            <a:cxnSpLocks/>
          </p:cNvCxnSpPr>
          <p:nvPr/>
        </p:nvCxnSpPr>
        <p:spPr>
          <a:xfrm flipH="1">
            <a:off x="4886645" y="7294165"/>
            <a:ext cx="143408" cy="1225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09E7740-E935-F37A-CDF0-8055A1190D36}"/>
              </a:ext>
            </a:extLst>
          </p:cNvPr>
          <p:cNvSpPr txBox="1"/>
          <p:nvPr/>
        </p:nvSpPr>
        <p:spPr>
          <a:xfrm rot="16200000">
            <a:off x="2062277" y="735548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3200" dirty="0">
                <a:latin typeface="+mn-lt"/>
              </a:rPr>
              <a:t>Output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163B90-88A5-F23B-A3A5-11FC2B890C9A}"/>
              </a:ext>
            </a:extLst>
          </p:cNvPr>
          <p:cNvSpPr txBox="1"/>
          <p:nvPr/>
        </p:nvSpPr>
        <p:spPr>
          <a:xfrm>
            <a:off x="3546131" y="8611159"/>
            <a:ext cx="1618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3200" dirty="0">
                <a:latin typeface="+mn-lt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223046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3076FC-B8B7-2CC7-B72E-799B58B1CD6F}"/>
              </a:ext>
            </a:extLst>
          </p:cNvPr>
          <p:cNvSpPr/>
          <p:nvPr/>
        </p:nvSpPr>
        <p:spPr>
          <a:xfrm>
            <a:off x="4353520" y="4657730"/>
            <a:ext cx="8175203" cy="578276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8EB4F-1407-1BF0-AB37-9F3858C2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4747" y="15781715"/>
            <a:ext cx="3490799" cy="384707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Fig.1 Overview of this study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4AC42-741E-A57B-3443-39440FCB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Figure1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F1C40-C6B8-8BB7-811C-9E35DD3E3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 r="10643" b="8025"/>
          <a:stretch/>
        </p:blipFill>
        <p:spPr>
          <a:xfrm>
            <a:off x="7521265" y="6369803"/>
            <a:ext cx="1988673" cy="33256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raphic 6" descr="Refresh with solid fill">
            <a:extLst>
              <a:ext uri="{FF2B5EF4-FFF2-40B4-BE49-F238E27FC236}">
                <a16:creationId xmlns:a16="http://schemas.microsoft.com/office/drawing/2014/main" id="{A796C05B-3E1A-BB49-687B-3EFD6FF6A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016520" y="5315887"/>
            <a:ext cx="4941501" cy="494150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6FCAC7C-A5B6-43DF-E35A-0DD7C72130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997" y="8458282"/>
            <a:ext cx="1989183" cy="1496624"/>
          </a:xfrm>
          <a:prstGeom prst="rect">
            <a:avLst/>
          </a:prstGeom>
        </p:spPr>
      </p:pic>
      <p:pic>
        <p:nvPicPr>
          <p:cNvPr id="12" name="Picture 11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1CC4154A-BD13-3FD2-224C-4E92CB51947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14336"/>
          <a:stretch/>
        </p:blipFill>
        <p:spPr bwMode="auto">
          <a:xfrm rot="10800000">
            <a:off x="6547976" y="9144195"/>
            <a:ext cx="908436" cy="4616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picture containing indoor, purple&#10;&#10;Description automatically generated">
            <a:extLst>
              <a:ext uri="{FF2B5EF4-FFF2-40B4-BE49-F238E27FC236}">
                <a16:creationId xmlns:a16="http://schemas.microsoft.com/office/drawing/2014/main" id="{B2DA884D-A737-A7D8-79AB-8B8C7CA09F4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20476" r="18084" b="13687"/>
          <a:stretch/>
        </p:blipFill>
        <p:spPr bwMode="auto">
          <a:xfrm rot="10800000">
            <a:off x="6706581" y="8156004"/>
            <a:ext cx="822601" cy="591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9069566A-EA10-1CA5-8C98-B4DB519640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135" y="6026175"/>
            <a:ext cx="1935914" cy="1496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DBBD86-76F4-834F-D5A2-70C4239805F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7" t="22517" r="30291" b="30463"/>
          <a:stretch/>
        </p:blipFill>
        <p:spPr>
          <a:xfrm flipV="1">
            <a:off x="8487271" y="4729417"/>
            <a:ext cx="1194979" cy="1255034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DFD176FF-6933-1878-75EF-A38BAD764B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r="12337"/>
          <a:stretch/>
        </p:blipFill>
        <p:spPr>
          <a:xfrm flipH="1" flipV="1">
            <a:off x="7296117" y="4733149"/>
            <a:ext cx="1194980" cy="1255035"/>
          </a:xfrm>
          <a:prstGeom prst="rect">
            <a:avLst/>
          </a:prstGeom>
        </p:spPr>
      </p:pic>
      <p:pic>
        <p:nvPicPr>
          <p:cNvPr id="21" name="Picture 20" descr="A purple flower on a green surface&#10;&#10;Description automatically generated with medium confidence">
            <a:extLst>
              <a:ext uri="{FF2B5EF4-FFF2-40B4-BE49-F238E27FC236}">
                <a16:creationId xmlns:a16="http://schemas.microsoft.com/office/drawing/2014/main" id="{821DC83B-B87E-6475-F213-ACB76C046A5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26787" r="19110" b="-2652"/>
          <a:stretch/>
        </p:blipFill>
        <p:spPr>
          <a:xfrm rot="5400000">
            <a:off x="9412381" y="8364427"/>
            <a:ext cx="1743851" cy="127180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89F00-E60D-3A94-A5E9-C22CEAF0A717}"/>
              </a:ext>
            </a:extLst>
          </p:cNvPr>
          <p:cNvCxnSpPr>
            <a:cxnSpLocks/>
          </p:cNvCxnSpPr>
          <p:nvPr/>
        </p:nvCxnSpPr>
        <p:spPr>
          <a:xfrm flipV="1">
            <a:off x="4769622" y="5788756"/>
            <a:ext cx="0" cy="1616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E28F33-D196-F436-D1FA-855DB8009A11}"/>
              </a:ext>
            </a:extLst>
          </p:cNvPr>
          <p:cNvCxnSpPr>
            <a:cxnSpLocks/>
          </p:cNvCxnSpPr>
          <p:nvPr/>
        </p:nvCxnSpPr>
        <p:spPr>
          <a:xfrm>
            <a:off x="4769622" y="7405710"/>
            <a:ext cx="18832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F9F31C-8274-E140-E49C-731235672B44}"/>
              </a:ext>
            </a:extLst>
          </p:cNvPr>
          <p:cNvCxnSpPr/>
          <p:nvPr/>
        </p:nvCxnSpPr>
        <p:spPr>
          <a:xfrm flipV="1">
            <a:off x="4985646" y="6613622"/>
            <a:ext cx="144016" cy="5040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C5E8F7-A260-04B7-2462-7411311D40CE}"/>
              </a:ext>
            </a:extLst>
          </p:cNvPr>
          <p:cNvCxnSpPr>
            <a:cxnSpLocks/>
          </p:cNvCxnSpPr>
          <p:nvPr/>
        </p:nvCxnSpPr>
        <p:spPr>
          <a:xfrm>
            <a:off x="5129662" y="6613622"/>
            <a:ext cx="160784" cy="31812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49F5FB0-75A7-A870-D4D3-10B4D62F2C20}"/>
              </a:ext>
            </a:extLst>
          </p:cNvPr>
          <p:cNvCxnSpPr>
            <a:cxnSpLocks/>
          </p:cNvCxnSpPr>
          <p:nvPr/>
        </p:nvCxnSpPr>
        <p:spPr>
          <a:xfrm flipV="1">
            <a:off x="5301981" y="6145570"/>
            <a:ext cx="129570" cy="7861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4E5959-C139-F1B4-F69A-04C1816C7EAD}"/>
              </a:ext>
            </a:extLst>
          </p:cNvPr>
          <p:cNvCxnSpPr>
            <a:cxnSpLocks/>
          </p:cNvCxnSpPr>
          <p:nvPr/>
        </p:nvCxnSpPr>
        <p:spPr>
          <a:xfrm flipH="1" flipV="1">
            <a:off x="5431551" y="6145570"/>
            <a:ext cx="110748" cy="9385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E8AEFC-6F8F-06E6-F3D3-45C9C5B9561C}"/>
              </a:ext>
            </a:extLst>
          </p:cNvPr>
          <p:cNvCxnSpPr/>
          <p:nvPr/>
        </p:nvCxnSpPr>
        <p:spPr>
          <a:xfrm flipV="1">
            <a:off x="5539388" y="6577491"/>
            <a:ext cx="144016" cy="5040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688961-6D69-7A3D-05BB-65423605593D}"/>
              </a:ext>
            </a:extLst>
          </p:cNvPr>
          <p:cNvCxnSpPr>
            <a:cxnSpLocks/>
          </p:cNvCxnSpPr>
          <p:nvPr/>
        </p:nvCxnSpPr>
        <p:spPr>
          <a:xfrm flipV="1">
            <a:off x="5689406" y="6397598"/>
            <a:ext cx="199505" cy="1895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946761-9F0F-D8D5-5E12-43F67350A2E7}"/>
              </a:ext>
            </a:extLst>
          </p:cNvPr>
          <p:cNvCxnSpPr>
            <a:cxnSpLocks/>
          </p:cNvCxnSpPr>
          <p:nvPr/>
        </p:nvCxnSpPr>
        <p:spPr>
          <a:xfrm flipH="1" flipV="1">
            <a:off x="5894913" y="6397598"/>
            <a:ext cx="156488" cy="3750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93523E-2EBF-F70B-47A0-A384E333360D}"/>
              </a:ext>
            </a:extLst>
          </p:cNvPr>
          <p:cNvCxnSpPr>
            <a:cxnSpLocks/>
          </p:cNvCxnSpPr>
          <p:nvPr/>
        </p:nvCxnSpPr>
        <p:spPr>
          <a:xfrm flipH="1">
            <a:off x="6051401" y="6431326"/>
            <a:ext cx="264991" cy="33612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4FE892-D37F-D5D2-43A4-F46E7214199D}"/>
              </a:ext>
            </a:extLst>
          </p:cNvPr>
          <p:cNvCxnSpPr>
            <a:cxnSpLocks/>
          </p:cNvCxnSpPr>
          <p:nvPr/>
        </p:nvCxnSpPr>
        <p:spPr>
          <a:xfrm>
            <a:off x="6318659" y="6413287"/>
            <a:ext cx="70437" cy="1861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0FB7B3-C952-CA32-5761-8F613EC73D88}"/>
              </a:ext>
            </a:extLst>
          </p:cNvPr>
          <p:cNvCxnSpPr>
            <a:cxnSpLocks/>
          </p:cNvCxnSpPr>
          <p:nvPr/>
        </p:nvCxnSpPr>
        <p:spPr>
          <a:xfrm flipV="1">
            <a:off x="6388078" y="6182123"/>
            <a:ext cx="155261" cy="39536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89B223-F2B6-98AF-9ADA-2A5FE1C17B35}"/>
              </a:ext>
            </a:extLst>
          </p:cNvPr>
          <p:cNvCxnSpPr>
            <a:cxnSpLocks/>
          </p:cNvCxnSpPr>
          <p:nvPr/>
        </p:nvCxnSpPr>
        <p:spPr>
          <a:xfrm flipH="1">
            <a:off x="6550568" y="6059584"/>
            <a:ext cx="143408" cy="1225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765B074-7629-2B49-E526-60326467C0A8}"/>
              </a:ext>
            </a:extLst>
          </p:cNvPr>
          <p:cNvSpPr txBox="1"/>
          <p:nvPr/>
        </p:nvSpPr>
        <p:spPr>
          <a:xfrm rot="16200000">
            <a:off x="4006470" y="6427955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>
                <a:latin typeface="+mn-lt"/>
              </a:rPr>
              <a:t>Sensitivity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0B761A-2C69-42B4-9E97-2D11004DB48D}"/>
              </a:ext>
            </a:extLst>
          </p:cNvPr>
          <p:cNvSpPr txBox="1"/>
          <p:nvPr/>
        </p:nvSpPr>
        <p:spPr>
          <a:xfrm>
            <a:off x="5210054" y="7376578"/>
            <a:ext cx="90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>
                <a:latin typeface="+mn-lt"/>
              </a:rPr>
              <a:t>Iteration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B117A6-8CAF-079A-94E7-95CFD5723A9B}"/>
              </a:ext>
            </a:extLst>
          </p:cNvPr>
          <p:cNvSpPr txBox="1"/>
          <p:nvPr/>
        </p:nvSpPr>
        <p:spPr>
          <a:xfrm>
            <a:off x="7821065" y="5969693"/>
            <a:ext cx="1261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Hand scan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C65397-4266-1C43-D88A-5FDED7F994A9}"/>
              </a:ext>
            </a:extLst>
          </p:cNvPr>
          <p:cNvSpPr txBox="1"/>
          <p:nvPr/>
        </p:nvSpPr>
        <p:spPr>
          <a:xfrm>
            <a:off x="7890691" y="9068315"/>
            <a:ext cx="1247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3D printer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581B99-1B90-F490-D6A8-531E382CDDFE}"/>
              </a:ext>
            </a:extLst>
          </p:cNvPr>
          <p:cNvSpPr txBox="1"/>
          <p:nvPr/>
        </p:nvSpPr>
        <p:spPr>
          <a:xfrm>
            <a:off x="11013801" y="7522766"/>
            <a:ext cx="68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Print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85323E-5B3F-ABF4-CF4C-7EDCE8F07DB2}"/>
              </a:ext>
            </a:extLst>
          </p:cNvPr>
          <p:cNvSpPr txBox="1"/>
          <p:nvPr/>
        </p:nvSpPr>
        <p:spPr>
          <a:xfrm>
            <a:off x="9500260" y="9894460"/>
            <a:ext cx="1692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Printed sensor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D07BC0-6DBA-F7E8-1197-9823B502E9BA}"/>
              </a:ext>
            </a:extLst>
          </p:cNvPr>
          <p:cNvSpPr txBox="1"/>
          <p:nvPr/>
        </p:nvSpPr>
        <p:spPr>
          <a:xfrm>
            <a:off x="5495200" y="9875860"/>
            <a:ext cx="1658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37F100-85B9-93F2-9DD2-FC511E56E12D}"/>
              </a:ext>
            </a:extLst>
          </p:cNvPr>
          <p:cNvSpPr txBox="1"/>
          <p:nvPr/>
        </p:nvSpPr>
        <p:spPr>
          <a:xfrm>
            <a:off x="4767982" y="7697410"/>
            <a:ext cx="1531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78566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3C29CD0-EB39-6B95-8A9D-6D7EF04217C6}"/>
              </a:ext>
            </a:extLst>
          </p:cNvPr>
          <p:cNvSpPr/>
          <p:nvPr/>
        </p:nvSpPr>
        <p:spPr>
          <a:xfrm>
            <a:off x="8144588" y="9556632"/>
            <a:ext cx="1808860" cy="203965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36E8E52-339F-4A1D-C734-D9512277665D}"/>
              </a:ext>
            </a:extLst>
          </p:cNvPr>
          <p:cNvSpPr/>
          <p:nvPr/>
        </p:nvSpPr>
        <p:spPr>
          <a:xfrm>
            <a:off x="10088022" y="9561659"/>
            <a:ext cx="1651478" cy="203965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9C501320-DEFD-23EB-8B56-EC7BCB9070CD}"/>
              </a:ext>
            </a:extLst>
          </p:cNvPr>
          <p:cNvSpPr/>
          <p:nvPr/>
        </p:nvSpPr>
        <p:spPr>
          <a:xfrm>
            <a:off x="11885357" y="9550288"/>
            <a:ext cx="1651478" cy="203134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9A2F34E6-C9F7-0D86-60AC-9A94DCB06032}"/>
              </a:ext>
            </a:extLst>
          </p:cNvPr>
          <p:cNvSpPr/>
          <p:nvPr/>
        </p:nvSpPr>
        <p:spPr>
          <a:xfrm>
            <a:off x="5652723" y="9550832"/>
            <a:ext cx="2333336" cy="203965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6B2944F2-FC5C-3CA4-18BB-45E05CFDD3B6}"/>
              </a:ext>
            </a:extLst>
          </p:cNvPr>
          <p:cNvSpPr/>
          <p:nvPr/>
        </p:nvSpPr>
        <p:spPr>
          <a:xfrm>
            <a:off x="5653011" y="11786234"/>
            <a:ext cx="2964915" cy="203134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9CC4C32C-2430-8DFE-18CB-3E9A356FBE33}"/>
              </a:ext>
            </a:extLst>
          </p:cNvPr>
          <p:cNvSpPr/>
          <p:nvPr/>
        </p:nvSpPr>
        <p:spPr>
          <a:xfrm>
            <a:off x="8888806" y="11781843"/>
            <a:ext cx="2205506" cy="203134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11870B0-EFC1-0778-966F-0D1E60D16563}"/>
              </a:ext>
            </a:extLst>
          </p:cNvPr>
          <p:cNvSpPr/>
          <p:nvPr/>
        </p:nvSpPr>
        <p:spPr>
          <a:xfrm>
            <a:off x="11314130" y="11778490"/>
            <a:ext cx="2205506" cy="203134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B6AC0A39-E457-76DF-91C6-57EE78CC1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90172" y="12292733"/>
            <a:ext cx="1225126" cy="921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FC2C191-41AE-ACDB-2F1E-55AE80BD95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490860" y="12286350"/>
            <a:ext cx="958807" cy="944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8EB4F-1407-1BF0-AB37-9F3858C2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444" y="15168352"/>
            <a:ext cx="8932952" cy="419139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Fig.2 Setup of the automatic 3D printer: nozzle, camera, and print diagram.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4AC42-741E-A57B-3443-39440FCB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Figure1 (Automatic 3D printer)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D4F445-1E99-EA5F-2E83-90FA1DC3AF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382639" y="9980735"/>
            <a:ext cx="1354237" cy="1537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01284425-BDAE-4F47-196A-2E62F2AE51B5}"/>
              </a:ext>
            </a:extLst>
          </p:cNvPr>
          <p:cNvSpPr/>
          <p:nvPr/>
        </p:nvSpPr>
        <p:spPr>
          <a:xfrm>
            <a:off x="7098539" y="12479113"/>
            <a:ext cx="333418" cy="4964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33" name="Picture 32" descr="Text&#10;&#10;Description automatically generated with low confidence">
            <a:extLst>
              <a:ext uri="{FF2B5EF4-FFF2-40B4-BE49-F238E27FC236}">
                <a16:creationId xmlns:a16="http://schemas.microsoft.com/office/drawing/2014/main" id="{31468E41-ADD9-265D-BE08-DA56E16822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41017" r="54139" b="54285"/>
          <a:stretch/>
        </p:blipFill>
        <p:spPr>
          <a:xfrm>
            <a:off x="9326107" y="12138875"/>
            <a:ext cx="1291633" cy="216000"/>
          </a:xfrm>
          <a:prstGeom prst="rect">
            <a:avLst/>
          </a:prstGeom>
        </p:spPr>
      </p:pic>
      <p:pic>
        <p:nvPicPr>
          <p:cNvPr id="34" name="Picture 33" descr="Text&#10;&#10;Description automatically generated with low confidence">
            <a:extLst>
              <a:ext uri="{FF2B5EF4-FFF2-40B4-BE49-F238E27FC236}">
                <a16:creationId xmlns:a16="http://schemas.microsoft.com/office/drawing/2014/main" id="{32246E72-23E8-269A-174B-2345355F34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7" t="41017" r="6107" b="53053"/>
          <a:stretch/>
        </p:blipFill>
        <p:spPr>
          <a:xfrm>
            <a:off x="9393892" y="13100673"/>
            <a:ext cx="1216348" cy="21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C37A68-B77A-B462-25EB-9B120A493084}"/>
              </a:ext>
            </a:extLst>
          </p:cNvPr>
          <p:cNvSpPr txBox="1"/>
          <p:nvPr/>
        </p:nvSpPr>
        <p:spPr>
          <a:xfrm>
            <a:off x="9244759" y="12780075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latin typeface="Calibri" panose="020F0502020204030204" pitchFamily="34" charset="0"/>
                <a:cs typeface="Calibri" panose="020F0502020204030204" pitchFamily="34" charset="0"/>
              </a:rPr>
              <a:t>Command type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D7C7FD-2A48-393A-A09D-2277B69B886A}"/>
              </a:ext>
            </a:extLst>
          </p:cNvPr>
          <p:cNvSpPr txBox="1"/>
          <p:nvPr/>
        </p:nvSpPr>
        <p:spPr>
          <a:xfrm>
            <a:off x="9560375" y="12563188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latin typeface="Calibri" panose="020F0502020204030204" pitchFamily="34" charset="0"/>
                <a:cs typeface="Calibri" panose="020F0502020204030204" pitchFamily="34" charset="0"/>
              </a:rPr>
              <a:t>Speed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8FE7A9-1CEB-B50D-6A3F-5AA4E08CBDF4}"/>
              </a:ext>
            </a:extLst>
          </p:cNvPr>
          <p:cNvSpPr txBox="1"/>
          <p:nvPr/>
        </p:nvSpPr>
        <p:spPr>
          <a:xfrm>
            <a:off x="9932343" y="12388793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latin typeface="Calibri" panose="020F0502020204030204" pitchFamily="34" charset="0"/>
                <a:cs typeface="Calibri" panose="020F0502020204030204" pitchFamily="34" charset="0"/>
              </a:rPr>
              <a:t>X point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EEC1E0-C91D-FD88-2989-1AF9F853548B}"/>
              </a:ext>
            </a:extLst>
          </p:cNvPr>
          <p:cNvSpPr txBox="1"/>
          <p:nvPr/>
        </p:nvSpPr>
        <p:spPr>
          <a:xfrm>
            <a:off x="9208397" y="13530894"/>
            <a:ext cx="843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latin typeface="Calibri" panose="020F0502020204030204" pitchFamily="34" charset="0"/>
                <a:cs typeface="Calibri" panose="020F0502020204030204" pitchFamily="34" charset="0"/>
              </a:rPr>
              <a:t>Y, Z point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C33497-0CC8-F41B-1285-B52D7FF95957}"/>
              </a:ext>
            </a:extLst>
          </p:cNvPr>
          <p:cNvSpPr txBox="1"/>
          <p:nvPr/>
        </p:nvSpPr>
        <p:spPr>
          <a:xfrm>
            <a:off x="9628845" y="13368045"/>
            <a:ext cx="1483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latin typeface="Calibri" panose="020F0502020204030204" pitchFamily="34" charset="0"/>
                <a:cs typeface="Calibri" panose="020F0502020204030204" pitchFamily="34" charset="0"/>
              </a:rPr>
              <a:t>Extrusion amount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EBE863-D860-C669-58CE-1BE4D5F518FC}"/>
              </a:ext>
            </a:extLst>
          </p:cNvPr>
          <p:cNvCxnSpPr/>
          <p:nvPr/>
        </p:nvCxnSpPr>
        <p:spPr>
          <a:xfrm flipV="1">
            <a:off x="9393892" y="12354875"/>
            <a:ext cx="0" cy="4864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5FA15E4-7A0C-4909-DC57-DB2084BD8A79}"/>
              </a:ext>
            </a:extLst>
          </p:cNvPr>
          <p:cNvCxnSpPr>
            <a:cxnSpLocks/>
          </p:cNvCxnSpPr>
          <p:nvPr/>
        </p:nvCxnSpPr>
        <p:spPr>
          <a:xfrm flipV="1">
            <a:off x="9777961" y="12388793"/>
            <a:ext cx="0" cy="161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3C507D-A4AA-85BB-8F9E-65CE677E8464}"/>
              </a:ext>
            </a:extLst>
          </p:cNvPr>
          <p:cNvCxnSpPr>
            <a:cxnSpLocks/>
          </p:cNvCxnSpPr>
          <p:nvPr/>
        </p:nvCxnSpPr>
        <p:spPr>
          <a:xfrm flipV="1">
            <a:off x="10296385" y="12316798"/>
            <a:ext cx="0" cy="161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0200B11-27B9-719B-8CD2-42E9C570A355}"/>
              </a:ext>
            </a:extLst>
          </p:cNvPr>
          <p:cNvCxnSpPr>
            <a:cxnSpLocks/>
          </p:cNvCxnSpPr>
          <p:nvPr/>
        </p:nvCxnSpPr>
        <p:spPr>
          <a:xfrm flipV="1">
            <a:off x="9441520" y="13305685"/>
            <a:ext cx="0" cy="237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CE969F-4362-7EBF-64B4-0B1721644299}"/>
              </a:ext>
            </a:extLst>
          </p:cNvPr>
          <p:cNvCxnSpPr>
            <a:cxnSpLocks/>
          </p:cNvCxnSpPr>
          <p:nvPr/>
        </p:nvCxnSpPr>
        <p:spPr>
          <a:xfrm flipV="1">
            <a:off x="10361578" y="13267382"/>
            <a:ext cx="0" cy="161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A19721-E1E4-921E-53AE-98663F6BEA74}"/>
              </a:ext>
            </a:extLst>
          </p:cNvPr>
          <p:cNvSpPr txBox="1"/>
          <p:nvPr/>
        </p:nvSpPr>
        <p:spPr>
          <a:xfrm>
            <a:off x="5860179" y="1315317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/>
              <a:t>Camera</a:t>
            </a:r>
          </a:p>
          <a:p>
            <a:pPr algn="ctr"/>
            <a:r>
              <a:rPr lang="en-JP" sz="1600" dirty="0"/>
              <a:t>640×480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34BAD-C465-B848-F08C-B787D99B895B}"/>
              </a:ext>
            </a:extLst>
          </p:cNvPr>
          <p:cNvSpPr txBox="1"/>
          <p:nvPr/>
        </p:nvSpPr>
        <p:spPr>
          <a:xfrm>
            <a:off x="7410587" y="13195272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/>
              <a:t>Print plate</a:t>
            </a:r>
          </a:p>
          <a:p>
            <a:pPr algn="ctr"/>
            <a:r>
              <a:rPr lang="en-JP" sz="1600" dirty="0"/>
              <a:t>225×225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996A51A-5B92-8EB1-697C-DDFD73B9B91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01"/>
          <a:stretch/>
        </p:blipFill>
        <p:spPr>
          <a:xfrm>
            <a:off x="10176917" y="10146718"/>
            <a:ext cx="1468300" cy="1162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CC5FE95A-8C5E-C975-3D42-D6C183C7AAE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" b="7763"/>
          <a:stretch/>
        </p:blipFill>
        <p:spPr>
          <a:xfrm>
            <a:off x="11498410" y="12225924"/>
            <a:ext cx="1815534" cy="138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6C7B55C7-91FC-96FB-47A6-EF6C72C05B0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/>
          <a:stretch/>
        </p:blipFill>
        <p:spPr>
          <a:xfrm>
            <a:off x="11979583" y="10130586"/>
            <a:ext cx="1429441" cy="1246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610D8-D09A-17CF-5CB8-D6059183A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 r="15310" b="8025"/>
          <a:stretch/>
        </p:blipFill>
        <p:spPr>
          <a:xfrm>
            <a:off x="6917924" y="5962507"/>
            <a:ext cx="1602070" cy="28611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4FA4D8-F9D3-FFBC-71C6-883071640FCA}"/>
              </a:ext>
            </a:extLst>
          </p:cNvPr>
          <p:cNvCxnSpPr>
            <a:cxnSpLocks/>
          </p:cNvCxnSpPr>
          <p:nvPr/>
        </p:nvCxnSpPr>
        <p:spPr>
          <a:xfrm flipH="1">
            <a:off x="8068379" y="6136242"/>
            <a:ext cx="6818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6869EB-0B71-8BBB-CEFF-E1569D580D60}"/>
              </a:ext>
            </a:extLst>
          </p:cNvPr>
          <p:cNvSpPr txBox="1"/>
          <p:nvPr/>
        </p:nvSpPr>
        <p:spPr>
          <a:xfrm>
            <a:off x="8707132" y="6534421"/>
            <a:ext cx="1805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RGB-Ster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o camera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AFC24B8-FF89-1CEC-9812-0EAF835CCB5E}"/>
              </a:ext>
            </a:extLst>
          </p:cNvPr>
          <p:cNvSpPr/>
          <p:nvPr/>
        </p:nvSpPr>
        <p:spPr>
          <a:xfrm>
            <a:off x="7570627" y="6000619"/>
            <a:ext cx="383300" cy="215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9ABC6-9005-0BF5-94D6-E88E15FC04E4}"/>
              </a:ext>
            </a:extLst>
          </p:cNvPr>
          <p:cNvCxnSpPr>
            <a:cxnSpLocks/>
          </p:cNvCxnSpPr>
          <p:nvPr/>
        </p:nvCxnSpPr>
        <p:spPr>
          <a:xfrm>
            <a:off x="6722579" y="7159786"/>
            <a:ext cx="6974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3C6093-0831-F03D-6E67-2CD5CB11A6C4}"/>
              </a:ext>
            </a:extLst>
          </p:cNvPr>
          <p:cNvSpPr/>
          <p:nvPr/>
        </p:nvSpPr>
        <p:spPr>
          <a:xfrm>
            <a:off x="7473286" y="6452213"/>
            <a:ext cx="479355" cy="1290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97A3F-B5AF-A23F-1ADA-5FEA4A52A750}"/>
              </a:ext>
            </a:extLst>
          </p:cNvPr>
          <p:cNvSpPr txBox="1"/>
          <p:nvPr/>
        </p:nvSpPr>
        <p:spPr>
          <a:xfrm>
            <a:off x="5450017" y="8774233"/>
            <a:ext cx="1360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ea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ted</a:t>
            </a: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 nozzle</a:t>
            </a:r>
          </a:p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&amp; Hydrogel</a:t>
            </a:r>
          </a:p>
        </p:txBody>
      </p:sp>
      <p:pic>
        <p:nvPicPr>
          <p:cNvPr id="24" name="Picture 23" descr="A picture containing projector, electronics&#10;&#10;Description automatically generated">
            <a:extLst>
              <a:ext uri="{FF2B5EF4-FFF2-40B4-BE49-F238E27FC236}">
                <a16:creationId xmlns:a16="http://schemas.microsoft.com/office/drawing/2014/main" id="{5B9DE9A1-1955-D4D0-66BC-9887771CEE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49" y="5981949"/>
            <a:ext cx="1194104" cy="4901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7DD677-2757-9E69-C8B3-C5B049E89C8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511791" y="2479714"/>
            <a:ext cx="1150769" cy="1145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0F63DF30-B151-7038-F413-E95CB27C0C3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172" y="2285407"/>
            <a:ext cx="1574804" cy="1374309"/>
          </a:xfrm>
          <a:prstGeom prst="rect">
            <a:avLst/>
          </a:prstGeom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222E93-6451-878F-332C-3D789213A68F}"/>
              </a:ext>
            </a:extLst>
          </p:cNvPr>
          <p:cNvSpPr txBox="1"/>
          <p:nvPr/>
        </p:nvSpPr>
        <p:spPr>
          <a:xfrm>
            <a:off x="15026622" y="1983066"/>
            <a:ext cx="175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>
                <a:latin typeface="Calibri" panose="020F0502020204030204" pitchFamily="34" charset="0"/>
                <a:ea typeface="Meiryo UI" panose="020B0604030504040204" pitchFamily="34" charset="-128"/>
                <a:cs typeface="Calibri" panose="020F0502020204030204" pitchFamily="34" charset="0"/>
              </a:rPr>
              <a:t>① Make 2D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F9E09A-37B4-792C-3B36-879A980F556E}"/>
              </a:ext>
            </a:extLst>
          </p:cNvPr>
          <p:cNvSpPr txBox="1"/>
          <p:nvPr/>
        </p:nvSpPr>
        <p:spPr>
          <a:xfrm>
            <a:off x="17441424" y="1961731"/>
            <a:ext cx="2118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② Generate print-code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11854-0DFE-F4CB-40E3-51235DE60810}"/>
              </a:ext>
            </a:extLst>
          </p:cNvPr>
          <p:cNvSpPr txBox="1"/>
          <p:nvPr/>
        </p:nvSpPr>
        <p:spPr>
          <a:xfrm>
            <a:off x="20398897" y="1936181"/>
            <a:ext cx="1558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Set target points</a:t>
            </a:r>
          </a:p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n print-plate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644A7E-DD85-E526-914D-E2771B20D15B}"/>
              </a:ext>
            </a:extLst>
          </p:cNvPr>
          <p:cNvSpPr txBox="1"/>
          <p:nvPr/>
        </p:nvSpPr>
        <p:spPr>
          <a:xfrm>
            <a:off x="23044804" y="1893404"/>
            <a:ext cx="129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Set object </a:t>
            </a:r>
          </a:p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on the points</a:t>
            </a:r>
          </a:p>
        </p:txBody>
      </p:sp>
      <p:pic>
        <p:nvPicPr>
          <p:cNvPr id="32" name="Picture 31" descr="A picture containing wall, indoor, blue&#10;&#10;Description automatically generated">
            <a:extLst>
              <a:ext uri="{FF2B5EF4-FFF2-40B4-BE49-F238E27FC236}">
                <a16:creationId xmlns:a16="http://schemas.microsoft.com/office/drawing/2014/main" id="{0D03F461-5FF7-CFA7-E724-79A7603AB9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584" y="2435844"/>
            <a:ext cx="1383408" cy="11900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 descr="Chart, line chart&#10;&#10;Description automatically generated">
            <a:extLst>
              <a:ext uri="{FF2B5EF4-FFF2-40B4-BE49-F238E27FC236}">
                <a16:creationId xmlns:a16="http://schemas.microsoft.com/office/drawing/2014/main" id="{AF470AA5-094F-E47D-5D41-13252115A6B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775" y="2316401"/>
            <a:ext cx="1624760" cy="1318323"/>
          </a:xfrm>
          <a:prstGeom prst="rect">
            <a:avLst/>
          </a:prstGeom>
          <a:ln>
            <a:noFill/>
          </a:ln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12D296D-FFD1-8CD3-60B6-EF5554B035BD}"/>
              </a:ext>
            </a:extLst>
          </p:cNvPr>
          <p:cNvSpPr/>
          <p:nvPr/>
        </p:nvSpPr>
        <p:spPr>
          <a:xfrm>
            <a:off x="15038351" y="2005272"/>
            <a:ext cx="1749103" cy="1654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889623-ED97-2235-74E9-E69989BDA9E1}"/>
              </a:ext>
            </a:extLst>
          </p:cNvPr>
          <p:cNvSpPr txBox="1"/>
          <p:nvPr/>
        </p:nvSpPr>
        <p:spPr>
          <a:xfrm>
            <a:off x="20144538" y="205481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/>
              <a:t>③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05CE72-D51C-FB58-3D0F-D7C67307FDEF}"/>
              </a:ext>
            </a:extLst>
          </p:cNvPr>
          <p:cNvSpPr txBox="1"/>
          <p:nvPr/>
        </p:nvSpPr>
        <p:spPr>
          <a:xfrm>
            <a:off x="22784997" y="20274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/>
              <a:t>④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153A4B-C3ED-644A-EC9D-9F5E0FF17581}"/>
              </a:ext>
            </a:extLst>
          </p:cNvPr>
          <p:cNvSpPr txBox="1"/>
          <p:nvPr/>
        </p:nvSpPr>
        <p:spPr>
          <a:xfrm>
            <a:off x="8166819" y="9612502"/>
            <a:ext cx="17202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② Hand detection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7C9491-BA2B-0254-6149-6901F05B7FC3}"/>
              </a:ext>
            </a:extLst>
          </p:cNvPr>
          <p:cNvSpPr/>
          <p:nvPr/>
        </p:nvSpPr>
        <p:spPr>
          <a:xfrm>
            <a:off x="17485223" y="1998803"/>
            <a:ext cx="2037220" cy="1654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075C37-C19C-E41D-8C7D-13731895FC3F}"/>
              </a:ext>
            </a:extLst>
          </p:cNvPr>
          <p:cNvSpPr/>
          <p:nvPr/>
        </p:nvSpPr>
        <p:spPr>
          <a:xfrm>
            <a:off x="20183917" y="1989989"/>
            <a:ext cx="1756510" cy="1654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B4A843-207F-B99F-B4EC-C71419CF8015}"/>
              </a:ext>
            </a:extLst>
          </p:cNvPr>
          <p:cNvSpPr/>
          <p:nvPr/>
        </p:nvSpPr>
        <p:spPr>
          <a:xfrm>
            <a:off x="22643196" y="1983066"/>
            <a:ext cx="1815629" cy="1654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F456ECFC-4E6A-2252-0762-6686C7BFF691}"/>
              </a:ext>
            </a:extLst>
          </p:cNvPr>
          <p:cNvSpPr/>
          <p:nvPr/>
        </p:nvSpPr>
        <p:spPr>
          <a:xfrm>
            <a:off x="16916857" y="2512270"/>
            <a:ext cx="441610" cy="70788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63" name="Chevron 62">
            <a:extLst>
              <a:ext uri="{FF2B5EF4-FFF2-40B4-BE49-F238E27FC236}">
                <a16:creationId xmlns:a16="http://schemas.microsoft.com/office/drawing/2014/main" id="{0A3FC3B4-1E0B-0E58-E918-0686469DE702}"/>
              </a:ext>
            </a:extLst>
          </p:cNvPr>
          <p:cNvSpPr/>
          <p:nvPr/>
        </p:nvSpPr>
        <p:spPr>
          <a:xfrm>
            <a:off x="19641958" y="2473892"/>
            <a:ext cx="441610" cy="70788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64" name="Chevron 63">
            <a:extLst>
              <a:ext uri="{FF2B5EF4-FFF2-40B4-BE49-F238E27FC236}">
                <a16:creationId xmlns:a16="http://schemas.microsoft.com/office/drawing/2014/main" id="{B1BD7272-424E-433C-958C-89365720FB16}"/>
              </a:ext>
            </a:extLst>
          </p:cNvPr>
          <p:cNvSpPr/>
          <p:nvPr/>
        </p:nvSpPr>
        <p:spPr>
          <a:xfrm>
            <a:off x="22079595" y="2474190"/>
            <a:ext cx="441610" cy="70788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64B26E-C6B8-A4D4-A024-5809F4176CF2}"/>
              </a:ext>
            </a:extLst>
          </p:cNvPr>
          <p:cNvSpPr/>
          <p:nvPr/>
        </p:nvSpPr>
        <p:spPr>
          <a:xfrm>
            <a:off x="14958926" y="1892350"/>
            <a:ext cx="9572016" cy="20756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E74C36-4C3F-6CE9-5A50-24E408E75F59}"/>
              </a:ext>
            </a:extLst>
          </p:cNvPr>
          <p:cNvSpPr txBox="1"/>
          <p:nvPr/>
        </p:nvSpPr>
        <p:spPr>
          <a:xfrm>
            <a:off x="18440803" y="3773308"/>
            <a:ext cx="28310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Calibri" panose="020F0502020204030204" pitchFamily="34" charset="0"/>
                <a:ea typeface="Meiryo UI" panose="020B0604030504040204" pitchFamily="34" charset="-128"/>
                <a:cs typeface="Calibri" panose="020F0502020204030204" pitchFamily="34" charset="0"/>
              </a:rPr>
              <a:t>(a) Manual setup of 3D print</a:t>
            </a:r>
          </a:p>
        </p:txBody>
      </p:sp>
      <p:pic>
        <p:nvPicPr>
          <p:cNvPr id="73" name="Picture 72" descr="A picture containing indoor&#10;&#10;Description automatically generated">
            <a:extLst>
              <a:ext uri="{FF2B5EF4-FFF2-40B4-BE49-F238E27FC236}">
                <a16:creationId xmlns:a16="http://schemas.microsoft.com/office/drawing/2014/main" id="{FAFDE369-3B57-2CD5-A0F8-56E18CF34B4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811948" y="7202808"/>
            <a:ext cx="1518903" cy="1142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514EB33-7591-3404-F51A-0997B11C8A6F}"/>
              </a:ext>
            </a:extLst>
          </p:cNvPr>
          <p:cNvSpPr txBox="1"/>
          <p:nvPr/>
        </p:nvSpPr>
        <p:spPr>
          <a:xfrm>
            <a:off x="8897466" y="8365777"/>
            <a:ext cx="1352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Camera vision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2A2E9D-DB2E-0E8D-3717-71F2BA8C3F60}"/>
              </a:ext>
            </a:extLst>
          </p:cNvPr>
          <p:cNvSpPr txBox="1"/>
          <p:nvPr/>
        </p:nvSpPr>
        <p:spPr>
          <a:xfrm>
            <a:off x="7214914" y="8868697"/>
            <a:ext cx="1034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3D printer</a:t>
            </a:r>
          </a:p>
        </p:txBody>
      </p:sp>
      <p:pic>
        <p:nvPicPr>
          <p:cNvPr id="79" name="Graphic 78" descr="Laptop with solid fill">
            <a:extLst>
              <a:ext uri="{FF2B5EF4-FFF2-40B4-BE49-F238E27FC236}">
                <a16:creationId xmlns:a16="http://schemas.microsoft.com/office/drawing/2014/main" id="{48FAF7EE-8D73-3C42-9FE1-0D16C7E3BC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48321" y="6908814"/>
            <a:ext cx="1293120" cy="129312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C721D75-AA92-E1D4-637B-88C09BBD35A3}"/>
              </a:ext>
            </a:extLst>
          </p:cNvPr>
          <p:cNvSpPr/>
          <p:nvPr/>
        </p:nvSpPr>
        <p:spPr>
          <a:xfrm>
            <a:off x="12240941" y="8234461"/>
            <a:ext cx="1357555" cy="3934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157274-B66F-6160-81CD-CB45356F344F}"/>
              </a:ext>
            </a:extLst>
          </p:cNvPr>
          <p:cNvSpPr/>
          <p:nvPr/>
        </p:nvSpPr>
        <p:spPr>
          <a:xfrm flipV="1">
            <a:off x="12245588" y="6730633"/>
            <a:ext cx="152133" cy="14961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6C66D52-F673-F32A-33F6-DCF0F83EF4ED}"/>
              </a:ext>
            </a:extLst>
          </p:cNvPr>
          <p:cNvSpPr/>
          <p:nvPr/>
        </p:nvSpPr>
        <p:spPr>
          <a:xfrm flipV="1">
            <a:off x="12251505" y="6715546"/>
            <a:ext cx="1337336" cy="1623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DF99EBD-D118-6343-87BF-BE073786767B}"/>
              </a:ext>
            </a:extLst>
          </p:cNvPr>
          <p:cNvSpPr/>
          <p:nvPr/>
        </p:nvSpPr>
        <p:spPr>
          <a:xfrm flipV="1">
            <a:off x="12622820" y="7313731"/>
            <a:ext cx="348821" cy="1160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DC3BFD4-1DAA-6FE5-85ED-E4769EC8EFC3}"/>
              </a:ext>
            </a:extLst>
          </p:cNvPr>
          <p:cNvSpPr/>
          <p:nvPr/>
        </p:nvSpPr>
        <p:spPr>
          <a:xfrm flipV="1">
            <a:off x="13442627" y="6873140"/>
            <a:ext cx="155869" cy="13613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4190A4F-B6E6-64D6-5F7C-C52721383C33}"/>
              </a:ext>
            </a:extLst>
          </p:cNvPr>
          <p:cNvSpPr/>
          <p:nvPr/>
        </p:nvSpPr>
        <p:spPr>
          <a:xfrm flipV="1">
            <a:off x="12407374" y="7222407"/>
            <a:ext cx="1035252" cy="8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EB176E8E-1631-3F5F-50AE-983F7DED2D90}"/>
              </a:ext>
            </a:extLst>
          </p:cNvPr>
          <p:cNvSpPr/>
          <p:nvPr/>
        </p:nvSpPr>
        <p:spPr>
          <a:xfrm rot="10800000">
            <a:off x="12634416" y="7440503"/>
            <a:ext cx="337225" cy="15898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1" name="Trapezium 90">
            <a:extLst>
              <a:ext uri="{FF2B5EF4-FFF2-40B4-BE49-F238E27FC236}">
                <a16:creationId xmlns:a16="http://schemas.microsoft.com/office/drawing/2014/main" id="{5111119B-D8F4-9BF0-4985-75EBC000CB55}"/>
              </a:ext>
            </a:extLst>
          </p:cNvPr>
          <p:cNvSpPr/>
          <p:nvPr/>
        </p:nvSpPr>
        <p:spPr>
          <a:xfrm>
            <a:off x="12400220" y="8067752"/>
            <a:ext cx="1042407" cy="158989"/>
          </a:xfrm>
          <a:prstGeom prst="trapezoi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2" name="Trapezium 91">
            <a:extLst>
              <a:ext uri="{FF2B5EF4-FFF2-40B4-BE49-F238E27FC236}">
                <a16:creationId xmlns:a16="http://schemas.microsoft.com/office/drawing/2014/main" id="{7F2D12B3-2A84-B490-FFAC-C3E80E6F9B2F}"/>
              </a:ext>
            </a:extLst>
          </p:cNvPr>
          <p:cNvSpPr/>
          <p:nvPr/>
        </p:nvSpPr>
        <p:spPr>
          <a:xfrm>
            <a:off x="12613574" y="6724437"/>
            <a:ext cx="639820" cy="83605"/>
          </a:xfrm>
          <a:prstGeom prst="trapezoid">
            <a:avLst>
              <a:gd name="adj" fmla="val 57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0" name="Trapezium 99">
            <a:extLst>
              <a:ext uri="{FF2B5EF4-FFF2-40B4-BE49-F238E27FC236}">
                <a16:creationId xmlns:a16="http://schemas.microsoft.com/office/drawing/2014/main" id="{002786E3-C671-8C1F-8145-3215D25D4F11}"/>
              </a:ext>
            </a:extLst>
          </p:cNvPr>
          <p:cNvSpPr/>
          <p:nvPr/>
        </p:nvSpPr>
        <p:spPr>
          <a:xfrm>
            <a:off x="12748553" y="6756613"/>
            <a:ext cx="133472" cy="45719"/>
          </a:xfrm>
          <a:prstGeom prst="trapezoid">
            <a:avLst>
              <a:gd name="adj" fmla="val 579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1" name="Trapezium 100">
            <a:extLst>
              <a:ext uri="{FF2B5EF4-FFF2-40B4-BE49-F238E27FC236}">
                <a16:creationId xmlns:a16="http://schemas.microsoft.com/office/drawing/2014/main" id="{F441060E-C311-60CD-4387-99A0FD6CD10B}"/>
              </a:ext>
            </a:extLst>
          </p:cNvPr>
          <p:cNvSpPr/>
          <p:nvPr/>
        </p:nvSpPr>
        <p:spPr>
          <a:xfrm>
            <a:off x="13003122" y="6754148"/>
            <a:ext cx="133472" cy="45719"/>
          </a:xfrm>
          <a:prstGeom prst="trapezoid">
            <a:avLst>
              <a:gd name="adj" fmla="val 579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E748891-3C63-8FE6-C77F-082CC727301A}"/>
              </a:ext>
            </a:extLst>
          </p:cNvPr>
          <p:cNvCxnSpPr>
            <a:cxnSpLocks/>
          </p:cNvCxnSpPr>
          <p:nvPr/>
        </p:nvCxnSpPr>
        <p:spPr>
          <a:xfrm flipV="1">
            <a:off x="12947129" y="6439835"/>
            <a:ext cx="0" cy="2703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54F69FE-5350-D33A-464B-2B509462D096}"/>
              </a:ext>
            </a:extLst>
          </p:cNvPr>
          <p:cNvCxnSpPr>
            <a:cxnSpLocks/>
          </p:cNvCxnSpPr>
          <p:nvPr/>
        </p:nvCxnSpPr>
        <p:spPr>
          <a:xfrm flipH="1">
            <a:off x="11192313" y="6447772"/>
            <a:ext cx="17548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3DD3262-0DDC-29A5-35E1-6D4C9727AB52}"/>
              </a:ext>
            </a:extLst>
          </p:cNvPr>
          <p:cNvCxnSpPr>
            <a:cxnSpLocks/>
          </p:cNvCxnSpPr>
          <p:nvPr/>
        </p:nvCxnSpPr>
        <p:spPr>
          <a:xfrm flipH="1">
            <a:off x="11194881" y="6447773"/>
            <a:ext cx="5800" cy="59464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15957E8-E5BD-1697-A03F-1AD25A84A760}"/>
              </a:ext>
            </a:extLst>
          </p:cNvPr>
          <p:cNvCxnSpPr>
            <a:cxnSpLocks/>
          </p:cNvCxnSpPr>
          <p:nvPr/>
        </p:nvCxnSpPr>
        <p:spPr>
          <a:xfrm flipV="1">
            <a:off x="11169931" y="8256357"/>
            <a:ext cx="0" cy="1926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3200633-EC73-3B44-444F-EB7CEA828591}"/>
              </a:ext>
            </a:extLst>
          </p:cNvPr>
          <p:cNvSpPr txBox="1"/>
          <p:nvPr/>
        </p:nvSpPr>
        <p:spPr>
          <a:xfrm>
            <a:off x="11137503" y="6101272"/>
            <a:ext cx="185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Camera information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24CEC12-9D65-C6D6-0D1C-53BE3D4986C1}"/>
              </a:ext>
            </a:extLst>
          </p:cNvPr>
          <p:cNvCxnSpPr>
            <a:cxnSpLocks/>
          </p:cNvCxnSpPr>
          <p:nvPr/>
        </p:nvCxnSpPr>
        <p:spPr>
          <a:xfrm>
            <a:off x="11161298" y="8448958"/>
            <a:ext cx="1011652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F5784FC-77E1-48D6-75A7-692AB5DA5537}"/>
              </a:ext>
            </a:extLst>
          </p:cNvPr>
          <p:cNvSpPr txBox="1"/>
          <p:nvPr/>
        </p:nvSpPr>
        <p:spPr>
          <a:xfrm>
            <a:off x="10636567" y="8553076"/>
            <a:ext cx="1463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Print command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8DF14E3-F9EC-8B99-B435-C9E2B5941BFA}"/>
              </a:ext>
            </a:extLst>
          </p:cNvPr>
          <p:cNvSpPr txBox="1"/>
          <p:nvPr/>
        </p:nvSpPr>
        <p:spPr>
          <a:xfrm>
            <a:off x="10676342" y="7928839"/>
            <a:ext cx="1022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15BDC42-E571-4173-9AC3-E24C616F9958}"/>
              </a:ext>
            </a:extLst>
          </p:cNvPr>
          <p:cNvSpPr txBox="1"/>
          <p:nvPr/>
        </p:nvSpPr>
        <p:spPr>
          <a:xfrm>
            <a:off x="12475646" y="8759995"/>
            <a:ext cx="1034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3D printer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3A73D2A-67CF-965A-34ED-027385246A44}"/>
              </a:ext>
            </a:extLst>
          </p:cNvPr>
          <p:cNvSpPr txBox="1"/>
          <p:nvPr/>
        </p:nvSpPr>
        <p:spPr>
          <a:xfrm>
            <a:off x="12956542" y="6388999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Camera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DCB9824-A3A7-C525-0D93-BAC6AF2F2965}"/>
              </a:ext>
            </a:extLst>
          </p:cNvPr>
          <p:cNvSpPr txBox="1"/>
          <p:nvPr/>
        </p:nvSpPr>
        <p:spPr>
          <a:xfrm>
            <a:off x="10444088" y="9515318"/>
            <a:ext cx="129836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XY trajectory</a:t>
            </a:r>
          </a:p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planning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F79B3CE-3ACD-60AE-B734-60D33FB239B7}"/>
              </a:ext>
            </a:extLst>
          </p:cNvPr>
          <p:cNvSpPr txBox="1"/>
          <p:nvPr/>
        </p:nvSpPr>
        <p:spPr>
          <a:xfrm>
            <a:off x="10140424" y="961250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/>
              <a:t>③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DAF807-6FCC-5CD9-865D-0B4E541621C7}"/>
              </a:ext>
            </a:extLst>
          </p:cNvPr>
          <p:cNvSpPr txBox="1"/>
          <p:nvPr/>
        </p:nvSpPr>
        <p:spPr>
          <a:xfrm>
            <a:off x="12126888" y="9523113"/>
            <a:ext cx="134863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</a:p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CA9A50A-8D3F-FEB2-31D9-747E77E3EED3}"/>
              </a:ext>
            </a:extLst>
          </p:cNvPr>
          <p:cNvSpPr txBox="1"/>
          <p:nvPr/>
        </p:nvSpPr>
        <p:spPr>
          <a:xfrm>
            <a:off x="11866233" y="965754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/>
              <a:t>④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F974CDB-E4D2-37A9-81D6-6867AAB22B0E}"/>
              </a:ext>
            </a:extLst>
          </p:cNvPr>
          <p:cNvSpPr txBox="1"/>
          <p:nvPr/>
        </p:nvSpPr>
        <p:spPr>
          <a:xfrm>
            <a:off x="5662043" y="9612502"/>
            <a:ext cx="235750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① Sensor shape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ength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6F0AC8E-466F-35F0-00E7-BA5CDDF54FC4}"/>
              </a:ext>
            </a:extLst>
          </p:cNvPr>
          <p:cNvSpPr txBox="1"/>
          <p:nvPr/>
        </p:nvSpPr>
        <p:spPr>
          <a:xfrm>
            <a:off x="5816256" y="11812642"/>
            <a:ext cx="265643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⑤ Coordinate transformation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98E0DD5-3B16-3088-EC5F-8CA85F191866}"/>
              </a:ext>
            </a:extLst>
          </p:cNvPr>
          <p:cNvSpPr txBox="1"/>
          <p:nvPr/>
        </p:nvSpPr>
        <p:spPr>
          <a:xfrm>
            <a:off x="8893067" y="11794493"/>
            <a:ext cx="2234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⑥ Print code generation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F55F69A-05B2-A761-A207-28EEE7A438E2}"/>
              </a:ext>
            </a:extLst>
          </p:cNvPr>
          <p:cNvSpPr txBox="1"/>
          <p:nvPr/>
        </p:nvSpPr>
        <p:spPr>
          <a:xfrm>
            <a:off x="11811155" y="11811284"/>
            <a:ext cx="126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⑦ Print start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E519BD-FA86-1C5A-3BF5-797B245DE145}"/>
              </a:ext>
            </a:extLst>
          </p:cNvPr>
          <p:cNvSpPr/>
          <p:nvPr/>
        </p:nvSpPr>
        <p:spPr>
          <a:xfrm flipV="1">
            <a:off x="12476279" y="8295405"/>
            <a:ext cx="339010" cy="2653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84470C-C4F3-6977-829E-4CE72599B80E}"/>
              </a:ext>
            </a:extLst>
          </p:cNvPr>
          <p:cNvSpPr/>
          <p:nvPr/>
        </p:nvSpPr>
        <p:spPr>
          <a:xfrm>
            <a:off x="12915018" y="8319527"/>
            <a:ext cx="189620" cy="199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C6A101-F758-32EA-AF0B-E20BE1C59954}"/>
              </a:ext>
            </a:extLst>
          </p:cNvPr>
          <p:cNvSpPr/>
          <p:nvPr/>
        </p:nvSpPr>
        <p:spPr>
          <a:xfrm>
            <a:off x="13178541" y="8320897"/>
            <a:ext cx="189620" cy="199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3" name="Picture 2" descr="A picture containing text, indoor, wall&#10;&#10;Description automatically generated">
            <a:extLst>
              <a:ext uri="{FF2B5EF4-FFF2-40B4-BE49-F238E27FC236}">
                <a16:creationId xmlns:a16="http://schemas.microsoft.com/office/drawing/2014/main" id="{61A575DD-A43D-48C4-6232-1C33F1623D7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t="24631" b="30506"/>
          <a:stretch/>
        </p:blipFill>
        <p:spPr>
          <a:xfrm rot="5400000">
            <a:off x="4708026" y="6852933"/>
            <a:ext cx="2891983" cy="98245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C23A4C2-79FC-FB0C-4406-F61A16807739}"/>
              </a:ext>
            </a:extLst>
          </p:cNvPr>
          <p:cNvCxnSpPr>
            <a:cxnSpLocks/>
          </p:cNvCxnSpPr>
          <p:nvPr/>
        </p:nvCxnSpPr>
        <p:spPr>
          <a:xfrm flipH="1">
            <a:off x="6200329" y="10971476"/>
            <a:ext cx="2" cy="4015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0BDF7876-E48C-5968-E03A-220909473C67}"/>
              </a:ext>
            </a:extLst>
          </p:cNvPr>
          <p:cNvSpPr/>
          <p:nvPr/>
        </p:nvSpPr>
        <p:spPr>
          <a:xfrm>
            <a:off x="5948488" y="10794519"/>
            <a:ext cx="251842" cy="364059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5012EE6-FBA9-9808-51B9-4EB19FDA2082}"/>
              </a:ext>
            </a:extLst>
          </p:cNvPr>
          <p:cNvCxnSpPr>
            <a:cxnSpLocks/>
          </p:cNvCxnSpPr>
          <p:nvPr/>
        </p:nvCxnSpPr>
        <p:spPr>
          <a:xfrm>
            <a:off x="5948488" y="10951099"/>
            <a:ext cx="0" cy="4219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5F884B-7848-A1BC-597A-0C092C6CF198}"/>
              </a:ext>
            </a:extLst>
          </p:cNvPr>
          <p:cNvCxnSpPr>
            <a:cxnSpLocks/>
          </p:cNvCxnSpPr>
          <p:nvPr/>
        </p:nvCxnSpPr>
        <p:spPr>
          <a:xfrm>
            <a:off x="6594448" y="10958588"/>
            <a:ext cx="6010" cy="244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37682DE-D5A2-16C2-2EFC-B6A32E8822D5}"/>
              </a:ext>
            </a:extLst>
          </p:cNvPr>
          <p:cNvSpPr/>
          <p:nvPr/>
        </p:nvSpPr>
        <p:spPr>
          <a:xfrm>
            <a:off x="6426861" y="10802008"/>
            <a:ext cx="167584" cy="364059"/>
          </a:xfrm>
          <a:prstGeom prst="arc">
            <a:avLst>
              <a:gd name="adj1" fmla="val 1121080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E7AFE13-B71D-5704-D6E5-9AD4DF90EB4E}"/>
              </a:ext>
            </a:extLst>
          </p:cNvPr>
          <p:cNvCxnSpPr>
            <a:cxnSpLocks/>
          </p:cNvCxnSpPr>
          <p:nvPr/>
        </p:nvCxnSpPr>
        <p:spPr>
          <a:xfrm>
            <a:off x="6426861" y="10958588"/>
            <a:ext cx="0" cy="244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86768B68-8271-C55C-558A-51E9F4436142}"/>
              </a:ext>
            </a:extLst>
          </p:cNvPr>
          <p:cNvSpPr/>
          <p:nvPr/>
        </p:nvSpPr>
        <p:spPr>
          <a:xfrm>
            <a:off x="5255915" y="5687963"/>
            <a:ext cx="8568952" cy="8280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3881FAE-019B-57DA-B791-338B7F6660D4}"/>
              </a:ext>
            </a:extLst>
          </p:cNvPr>
          <p:cNvCxnSpPr>
            <a:cxnSpLocks/>
          </p:cNvCxnSpPr>
          <p:nvPr/>
        </p:nvCxnSpPr>
        <p:spPr>
          <a:xfrm>
            <a:off x="5255915" y="9390346"/>
            <a:ext cx="8568952" cy="253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DB6A3F7-1666-E90B-B864-CBBE38E530ED}"/>
              </a:ext>
            </a:extLst>
          </p:cNvPr>
          <p:cNvCxnSpPr>
            <a:cxnSpLocks/>
          </p:cNvCxnSpPr>
          <p:nvPr/>
        </p:nvCxnSpPr>
        <p:spPr>
          <a:xfrm flipV="1">
            <a:off x="10455963" y="5687963"/>
            <a:ext cx="0" cy="372713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C0A9DFC5-B139-1332-5E0F-1B264546B43F}"/>
              </a:ext>
            </a:extLst>
          </p:cNvPr>
          <p:cNvSpPr txBox="1"/>
          <p:nvPr/>
        </p:nvSpPr>
        <p:spPr>
          <a:xfrm>
            <a:off x="5240489" y="5678515"/>
            <a:ext cx="344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a)</a:t>
            </a:r>
            <a:endParaRPr lang="en-JP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0E5B23F-8FEE-2BEE-9EEC-8749C851AA39}"/>
              </a:ext>
            </a:extLst>
          </p:cNvPr>
          <p:cNvSpPr txBox="1"/>
          <p:nvPr/>
        </p:nvSpPr>
        <p:spPr>
          <a:xfrm>
            <a:off x="10440491" y="5690853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b)</a:t>
            </a:r>
            <a:endParaRPr lang="en-JP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3ED2F0A-892A-1376-A308-F1E507FF9321}"/>
              </a:ext>
            </a:extLst>
          </p:cNvPr>
          <p:cNvSpPr txBox="1"/>
          <p:nvPr/>
        </p:nvSpPr>
        <p:spPr>
          <a:xfrm>
            <a:off x="5250726" y="9393040"/>
            <a:ext cx="344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c)</a:t>
            </a:r>
            <a:endParaRPr lang="en-JP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7" name="Graphic 186">
            <a:extLst>
              <a:ext uri="{FF2B5EF4-FFF2-40B4-BE49-F238E27FC236}">
                <a16:creationId xmlns:a16="http://schemas.microsoft.com/office/drawing/2014/main" id="{D996F608-3F36-E054-5B45-73CFE42EB6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68083" y="10794266"/>
            <a:ext cx="445378" cy="632906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B5EB35B6-88BB-2FCB-F1DE-E327523332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4147" y="10716128"/>
            <a:ext cx="379744" cy="6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0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DF4E133D-18FF-4DB0-BA4F-F030C11675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40" y="8765361"/>
            <a:ext cx="1724970" cy="1297835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6408C2E0-38A1-DB50-CE35-0B24360D5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78" y="8731093"/>
            <a:ext cx="1764455" cy="1327542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1AC29D84-6175-AA9C-5B4D-568B599701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236" y="8765361"/>
            <a:ext cx="1729357" cy="129454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8EB4F-1407-1BF0-AB37-9F3858C2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79" y="6470983"/>
            <a:ext cx="8500904" cy="864096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Fig.3: Thin printed sensor shows high baseline resistance and dominant capacitance. Thick printed sensor has better electric properties, but its viscosity is too low to print accurate and complex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81AEC-15A5-87D3-5044-C19589347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8</a:t>
            </a:fld>
            <a:endParaRPr lang="en-US" altLang="ja-JP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4AC42-741E-A57B-3443-39440FCB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Figure3 and Table1 Stability of sensor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E36BA-05C9-5676-B53E-0682FCA8D351}"/>
              </a:ext>
            </a:extLst>
          </p:cNvPr>
          <p:cNvSpPr txBox="1"/>
          <p:nvPr/>
        </p:nvSpPr>
        <p:spPr>
          <a:xfrm>
            <a:off x="4749879" y="7488363"/>
            <a:ext cx="170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① Thin sensor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5A71C-54D3-8378-A761-E9052CB4E7AC}"/>
              </a:ext>
            </a:extLst>
          </p:cNvPr>
          <p:cNvSpPr txBox="1"/>
          <p:nvPr/>
        </p:nvSpPr>
        <p:spPr>
          <a:xfrm>
            <a:off x="7756350" y="7485889"/>
            <a:ext cx="1816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② Thick sensor</a:t>
            </a:r>
          </a:p>
        </p:txBody>
      </p:sp>
      <p:pic>
        <p:nvPicPr>
          <p:cNvPr id="9" name="Picture 8" descr="A close up of a leaf&#10;&#10;Description automatically generated with low confidence">
            <a:extLst>
              <a:ext uri="{FF2B5EF4-FFF2-40B4-BE49-F238E27FC236}">
                <a16:creationId xmlns:a16="http://schemas.microsoft.com/office/drawing/2014/main" id="{36713E44-0922-0CD8-58CD-B8642C3A82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2" t="29000" r="54199" b="45668"/>
          <a:stretch/>
        </p:blipFill>
        <p:spPr>
          <a:xfrm rot="5400000">
            <a:off x="7171407" y="9645272"/>
            <a:ext cx="1921127" cy="826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close-up of a leaf&#10;&#10;Description automatically generated with low confidence">
            <a:extLst>
              <a:ext uri="{FF2B5EF4-FFF2-40B4-BE49-F238E27FC236}">
                <a16:creationId xmlns:a16="http://schemas.microsoft.com/office/drawing/2014/main" id="{3FF4103C-5D17-AE3A-1CB9-E243ACC2424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6" t="37196" r="57189" b="34600"/>
          <a:stretch/>
        </p:blipFill>
        <p:spPr>
          <a:xfrm rot="5400000">
            <a:off x="4271197" y="9559599"/>
            <a:ext cx="1921126" cy="965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A576C2-409B-8438-93DE-E4B5B34CC6C8}"/>
              </a:ext>
            </a:extLst>
          </p:cNvPr>
          <p:cNvSpPr txBox="1"/>
          <p:nvPr/>
        </p:nvSpPr>
        <p:spPr>
          <a:xfrm>
            <a:off x="10529294" y="7485043"/>
            <a:ext cx="2318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alibri" panose="020F0502020204030204" pitchFamily="34" charset="0"/>
                <a:cs typeface="Calibri" panose="020F0502020204030204" pitchFamily="34" charset="0"/>
              </a:rPr>
              <a:t>③ Corn-flour sensor</a:t>
            </a:r>
          </a:p>
        </p:txBody>
      </p:sp>
      <p:pic>
        <p:nvPicPr>
          <p:cNvPr id="37" name="Picture 36" descr="A picture containing purple, green, pink&#10;&#10;Description automatically generated">
            <a:extLst>
              <a:ext uri="{FF2B5EF4-FFF2-40B4-BE49-F238E27FC236}">
                <a16:creationId xmlns:a16="http://schemas.microsoft.com/office/drawing/2014/main" id="{8A5CCF1B-66EC-1F5E-02BA-991A85A05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34600" r="48698" b="46375"/>
          <a:stretch/>
        </p:blipFill>
        <p:spPr>
          <a:xfrm rot="5400000">
            <a:off x="9929877" y="9630446"/>
            <a:ext cx="1887989" cy="908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0BB6A619-8C33-A80E-DDB5-6A2E060CCC3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063" y="10103355"/>
            <a:ext cx="1724967" cy="1294547"/>
          </a:xfrm>
          <a:prstGeom prst="rect">
            <a:avLst/>
          </a:prstGeom>
        </p:spPr>
      </p:pic>
      <p:pic>
        <p:nvPicPr>
          <p:cNvPr id="36" name="Picture 35" descr="Chart, line chart, histogram&#10;&#10;Description automatically generated">
            <a:extLst>
              <a:ext uri="{FF2B5EF4-FFF2-40B4-BE49-F238E27FC236}">
                <a16:creationId xmlns:a16="http://schemas.microsoft.com/office/drawing/2014/main" id="{76565BD3-56DE-B970-2F71-CBF797EC8F9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84" y="10103354"/>
            <a:ext cx="1724969" cy="1294548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F115656E-DDB3-E1DE-D625-9D6481C255E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417" y="10058635"/>
            <a:ext cx="1724969" cy="12978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3B94465-7B59-CA43-3028-B3EBBA2D3B38}"/>
              </a:ext>
            </a:extLst>
          </p:cNvPr>
          <p:cNvSpPr txBox="1"/>
          <p:nvPr/>
        </p:nvSpPr>
        <p:spPr>
          <a:xfrm>
            <a:off x="4931629" y="7869603"/>
            <a:ext cx="2520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Thickness: 4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Base resistance: 80 MΩ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Phase shift: -30 - 15 deg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95FE92-861B-4B4B-EDF9-804031BA0991}"/>
              </a:ext>
            </a:extLst>
          </p:cNvPr>
          <p:cNvCxnSpPr>
            <a:cxnSpLocks/>
          </p:cNvCxnSpPr>
          <p:nvPr/>
        </p:nvCxnSpPr>
        <p:spPr>
          <a:xfrm>
            <a:off x="12542207" y="9215522"/>
            <a:ext cx="570179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8363005C-390F-AAB5-4E70-C2F5719692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14336"/>
          <a:stretch/>
        </p:blipFill>
        <p:spPr bwMode="auto">
          <a:xfrm rot="10800000">
            <a:off x="13125658" y="9171475"/>
            <a:ext cx="706551" cy="359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Picture 39" descr="A picture containing indoor, purple&#10;&#10;Description automatically generated">
            <a:extLst>
              <a:ext uri="{FF2B5EF4-FFF2-40B4-BE49-F238E27FC236}">
                <a16:creationId xmlns:a16="http://schemas.microsoft.com/office/drawing/2014/main" id="{A542B4C0-F6DC-7C3D-F24F-51A775AA811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20476" r="18084" b="13687"/>
          <a:stretch/>
        </p:blipFill>
        <p:spPr bwMode="auto">
          <a:xfrm rot="10800000">
            <a:off x="13185719" y="8719307"/>
            <a:ext cx="586429" cy="42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C3058F9-C403-46BB-45FF-52444B7AD43D}"/>
              </a:ext>
            </a:extLst>
          </p:cNvPr>
          <p:cNvSpPr txBox="1"/>
          <p:nvPr/>
        </p:nvSpPr>
        <p:spPr>
          <a:xfrm>
            <a:off x="12628815" y="9486493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Base resistance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765287F-1220-D448-7441-0BE822185ED2}"/>
              </a:ext>
            </a:extLst>
          </p:cNvPr>
          <p:cNvCxnSpPr>
            <a:cxnSpLocks/>
          </p:cNvCxnSpPr>
          <p:nvPr/>
        </p:nvCxnSpPr>
        <p:spPr>
          <a:xfrm flipV="1">
            <a:off x="12334525" y="8997234"/>
            <a:ext cx="777861" cy="6323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BBF0F46-890D-D16B-B965-3523233F5206}"/>
              </a:ext>
            </a:extLst>
          </p:cNvPr>
          <p:cNvSpPr txBox="1"/>
          <p:nvPr/>
        </p:nvSpPr>
        <p:spPr>
          <a:xfrm>
            <a:off x="7910160" y="7890043"/>
            <a:ext cx="2436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Thickness: 8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Base resistance: 22 MΩ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Phase shift: 15 deg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216FBF-BCF6-A14A-BDB4-E51EE562A0DA}"/>
              </a:ext>
            </a:extLst>
          </p:cNvPr>
          <p:cNvSpPr txBox="1"/>
          <p:nvPr/>
        </p:nvSpPr>
        <p:spPr>
          <a:xfrm>
            <a:off x="10632149" y="7869603"/>
            <a:ext cx="2436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Thickness: 2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Base resistance: 25 MΩ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Phase shift: 13 deg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FE1DD-099E-9614-1FD8-DEC29F37C374}"/>
              </a:ext>
            </a:extLst>
          </p:cNvPr>
          <p:cNvSpPr txBox="1"/>
          <p:nvPr/>
        </p:nvSpPr>
        <p:spPr>
          <a:xfrm>
            <a:off x="2260441" y="12166884"/>
            <a:ext cx="1477006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3600" dirty="0"/>
              <a:t>Try some materials (Normal, more salt, more gelatine, glaphene, cornflour)</a:t>
            </a:r>
          </a:p>
          <a:p>
            <a:r>
              <a:rPr lang="en-JP" sz="3600" dirty="0"/>
              <a:t>Normal is low viscous, thixotropy is also low</a:t>
            </a:r>
          </a:p>
          <a:p>
            <a:r>
              <a:rPr lang="en-JP" sz="3600" dirty="0"/>
              <a:t>Salt does not affect the viscosity, but improves the base resistance</a:t>
            </a:r>
          </a:p>
          <a:p>
            <a:r>
              <a:rPr lang="en-GB" sz="3600" dirty="0"/>
              <a:t>G</a:t>
            </a:r>
            <a:r>
              <a:rPr lang="en-JP" sz="3600" dirty="0"/>
              <a:t>elatine enhances its viscosity and thixotropy too much (Extrusion is difficult)</a:t>
            </a:r>
          </a:p>
          <a:p>
            <a:r>
              <a:rPr lang="en-JP" sz="3600" dirty="0"/>
              <a:t>Cornflour enhances its viscosity and thixotropy well</a:t>
            </a:r>
          </a:p>
          <a:p>
            <a:r>
              <a:rPr lang="en-JP" sz="3600" dirty="0"/>
              <a:t>Glaphene enhance its thixotropy, but not viscosity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DFC2A07-86E1-C793-1A12-5AA8F866A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625706"/>
              </p:ext>
            </p:extLst>
          </p:nvPr>
        </p:nvGraphicFramePr>
        <p:xfrm>
          <a:off x="2116149" y="2580773"/>
          <a:ext cx="14229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500">
                  <a:extLst>
                    <a:ext uri="{9D8B030D-6E8A-4147-A177-3AD203B41FA5}">
                      <a16:colId xmlns:a16="http://schemas.microsoft.com/office/drawing/2014/main" val="2291868749"/>
                    </a:ext>
                  </a:extLst>
                </a:gridCol>
                <a:gridCol w="2371500">
                  <a:extLst>
                    <a:ext uri="{9D8B030D-6E8A-4147-A177-3AD203B41FA5}">
                      <a16:colId xmlns:a16="http://schemas.microsoft.com/office/drawing/2014/main" val="2737046806"/>
                    </a:ext>
                  </a:extLst>
                </a:gridCol>
                <a:gridCol w="2371500">
                  <a:extLst>
                    <a:ext uri="{9D8B030D-6E8A-4147-A177-3AD203B41FA5}">
                      <a16:colId xmlns:a16="http://schemas.microsoft.com/office/drawing/2014/main" val="3561024896"/>
                    </a:ext>
                  </a:extLst>
                </a:gridCol>
                <a:gridCol w="2371500">
                  <a:extLst>
                    <a:ext uri="{9D8B030D-6E8A-4147-A177-3AD203B41FA5}">
                      <a16:colId xmlns:a16="http://schemas.microsoft.com/office/drawing/2014/main" val="3873951589"/>
                    </a:ext>
                  </a:extLst>
                </a:gridCol>
                <a:gridCol w="2371500">
                  <a:extLst>
                    <a:ext uri="{9D8B030D-6E8A-4147-A177-3AD203B41FA5}">
                      <a16:colId xmlns:a16="http://schemas.microsoft.com/office/drawing/2014/main" val="3943269951"/>
                    </a:ext>
                  </a:extLst>
                </a:gridCol>
                <a:gridCol w="2371500">
                  <a:extLst>
                    <a:ext uri="{9D8B030D-6E8A-4147-A177-3AD203B41FA5}">
                      <a16:colId xmlns:a16="http://schemas.microsoft.com/office/drawing/2014/main" val="834923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Thickness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Contact angle or height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Base resistance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Phase 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69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Normal hydrogel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4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80 MΩ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-30 deg - 15 deg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82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Normal hydrogel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8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22 MΩ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15 deg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44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alt 4 → 8%wt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4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69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Gelatine 40 → 50%wt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18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Gelatine 40 → 60%wt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24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+ Corn-flour 20%wt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00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+ Corn-flour 40%wt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64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+ Glaphene 10%wt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22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+ Glaphene 20%wt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0" dirty="0">
                          <a:solidFill>
                            <a:schemeClr val="tx1"/>
                          </a:solidFill>
                        </a:rPr>
                        <a:t>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8019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3045EB-114E-DC9F-87FF-8EA20B488020}"/>
              </a:ext>
            </a:extLst>
          </p:cNvPr>
          <p:cNvSpPr txBox="1"/>
          <p:nvPr/>
        </p:nvSpPr>
        <p:spPr>
          <a:xfrm>
            <a:off x="14207011" y="6629532"/>
            <a:ext cx="74174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+mn-lt"/>
              </a:rPr>
              <a:t>R</a:t>
            </a:r>
            <a:r>
              <a:rPr lang="en-JP" sz="3200" dirty="0">
                <a:latin typeface="+mn-lt"/>
              </a:rPr>
              <a:t>apid viscosity increase ← Contact angle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JP" sz="3200" dirty="0">
                <a:latin typeface="+mn-lt"/>
              </a:rPr>
              <a:t>Apporopriate viscosity ← Mesh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JP" sz="3200" dirty="0">
                <a:latin typeface="+mn-lt"/>
              </a:rPr>
              <a:t>Material electric property ← cast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06F5D-8184-8B29-EC72-08E0765DA4A8}"/>
              </a:ext>
            </a:extLst>
          </p:cNvPr>
          <p:cNvSpPr txBox="1"/>
          <p:nvPr/>
        </p:nvSpPr>
        <p:spPr>
          <a:xfrm>
            <a:off x="16129123" y="4276963"/>
            <a:ext cx="8503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3200" dirty="0">
                <a:latin typeface="+mn-lt"/>
              </a:rPr>
              <a:t>Target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JP" sz="3200" dirty="0">
                <a:latin typeface="+mn-lt"/>
              </a:rPr>
              <a:t>Low base resistance (includes time scale effect)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JP" sz="3200" dirty="0">
                <a:latin typeface="+mn-lt"/>
              </a:rPr>
              <a:t>Thin printed </a:t>
            </a:r>
          </a:p>
        </p:txBody>
      </p:sp>
    </p:spTree>
    <p:extLst>
      <p:ext uri="{BB962C8B-B14F-4D97-AF65-F5344CB8AC3E}">
        <p14:creationId xmlns:p14="http://schemas.microsoft.com/office/powerpoint/2010/main" val="3791174591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CC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歩幅制御" id="{5EB9A424-7716-4C7A-B2C1-A561D21AFFF3}" vid="{DB1C55F0-EE79-4155-ADA4-FA3D3554F159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1394</Words>
  <Application>Microsoft Office PowerPoint</Application>
  <PresentationFormat>Custom</PresentationFormat>
  <Paragraphs>416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HGP創英角ｺﾞｼｯｸUB</vt:lpstr>
      <vt:lpstr>メイリオ</vt:lpstr>
      <vt:lpstr>Meiryo UI</vt:lpstr>
      <vt:lpstr>Arial</vt:lpstr>
      <vt:lpstr>Calibri</vt:lpstr>
      <vt:lpstr>Helvetica</vt:lpstr>
      <vt:lpstr>Roboto</vt:lpstr>
      <vt:lpstr>Tahoma</vt:lpstr>
      <vt:lpstr>Times New Roman</vt:lpstr>
      <vt:lpstr>Wingdings</vt:lpstr>
      <vt:lpstr>ヒラギノ角ゴ Pro W3</vt:lpstr>
      <vt:lpstr>標準デザイン</vt:lpstr>
      <vt:lpstr>PowerPoint Presentation</vt:lpstr>
      <vt:lpstr>Problems and contributions</vt:lpstr>
      <vt:lpstr>5 bullets list</vt:lpstr>
      <vt:lpstr>Index</vt:lpstr>
      <vt:lpstr>Figures</vt:lpstr>
      <vt:lpstr>Figure1 Overview</vt:lpstr>
      <vt:lpstr>Figure1 Overview</vt:lpstr>
      <vt:lpstr>Figure1 (Automatic 3D printer)</vt:lpstr>
      <vt:lpstr>Figure3 and Table1 Stability of sensor</vt:lpstr>
      <vt:lpstr>Figure3-3 (Print quality)</vt:lpstr>
      <vt:lpstr>Figure3-2 (Salt vs base resistance)</vt:lpstr>
      <vt:lpstr>Figure4 (Simple sensor shape and sensitivity)</vt:lpstr>
      <vt:lpstr>Figure 5 Optimization diagram</vt:lpstr>
      <vt:lpstr>Figure 5 Optimization diagram</vt:lpstr>
      <vt:lpstr>Figure 6 Optimization results</vt:lpstr>
      <vt:lpstr>Figure 6 Optimization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2018.07.27ゼミ</dc:title>
  <dc:creator>Maika Ando</dc:creator>
  <cp:lastModifiedBy>David Hardman</cp:lastModifiedBy>
  <cp:revision>1651</cp:revision>
  <cp:lastPrinted>2019-01-14T16:17:49Z</cp:lastPrinted>
  <dcterms:modified xsi:type="dcterms:W3CDTF">2023-02-16T15:20:05Z</dcterms:modified>
</cp:coreProperties>
</file>